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57" r:id="rId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12597-4D03-4809-A03C-385FF7B33992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61E42-1E23-4DBD-9FAA-00992CAB9E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22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1E42-1E23-4DBD-9FAA-00992CAB9E0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199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1E42-1E23-4DBD-9FAA-00992CAB9E0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562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1E42-1E23-4DBD-9FAA-00992CAB9E0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9033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15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35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765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22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47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96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663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17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24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3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634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2823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19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9735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82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61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64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1C38864-5777-4F23-952B-94D02D3209C5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943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2M@20fps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F7C3037-16FF-4BAF-9E9A-77E8FC76C236}"/>
              </a:ext>
            </a:extLst>
          </p:cNvPr>
          <p:cNvGrpSpPr/>
          <p:nvPr/>
        </p:nvGrpSpPr>
        <p:grpSpPr>
          <a:xfrm>
            <a:off x="1085525" y="492763"/>
            <a:ext cx="1737574" cy="1131851"/>
            <a:chOff x="5395912" y="3016240"/>
            <a:chExt cx="1400175" cy="825520"/>
          </a:xfrm>
          <a:solidFill>
            <a:sysClr val="window" lastClr="FFFFFF"/>
          </a:solidFill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6428470E-BEC3-47F7-8174-C566A9E74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95912" y="3016240"/>
              <a:ext cx="1400175" cy="82552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</p:pic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D5C9342-BD45-4AEE-970A-1D7DAB8E1C49}"/>
                </a:ext>
              </a:extLst>
            </p:cNvPr>
            <p:cNvSpPr/>
            <p:nvPr/>
          </p:nvSpPr>
          <p:spPr>
            <a:xfrm>
              <a:off x="5762625" y="3463915"/>
              <a:ext cx="233362" cy="1365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/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99AE3EA-ABEF-4834-83D0-5075B163D06B}"/>
              </a:ext>
            </a:extLst>
          </p:cNvPr>
          <p:cNvGrpSpPr/>
          <p:nvPr/>
        </p:nvGrpSpPr>
        <p:grpSpPr>
          <a:xfrm>
            <a:off x="6873062" y="492763"/>
            <a:ext cx="1431988" cy="1131851"/>
            <a:chOff x="0" y="0"/>
            <a:chExt cx="2289887" cy="1771650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EA158BFE-AA4D-4972-B712-16A943581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289887" cy="1771650"/>
            </a:xfrm>
            <a:prstGeom prst="rect">
              <a:avLst/>
            </a:prstGeom>
          </p:spPr>
        </p:pic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2260A85-FEF0-41A6-951E-809B7D9D8F63}"/>
                </a:ext>
              </a:extLst>
            </p:cNvPr>
            <p:cNvSpPr/>
            <p:nvPr/>
          </p:nvSpPr>
          <p:spPr>
            <a:xfrm>
              <a:off x="752476" y="542925"/>
              <a:ext cx="314325" cy="180976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4E55F7C-7CC4-41F0-891F-786D203FF45A}"/>
              </a:ext>
            </a:extLst>
          </p:cNvPr>
          <p:cNvSpPr/>
          <p:nvPr/>
        </p:nvSpPr>
        <p:spPr>
          <a:xfrm>
            <a:off x="523783" y="1793290"/>
            <a:ext cx="11176986" cy="4571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753C207-5B11-4855-BEA2-8A70C3E3872A}"/>
              </a:ext>
            </a:extLst>
          </p:cNvPr>
          <p:cNvSpPr/>
          <p:nvPr/>
        </p:nvSpPr>
        <p:spPr>
          <a:xfrm rot="5400000" flipV="1">
            <a:off x="3202872" y="3309685"/>
            <a:ext cx="6016917" cy="4571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2AC33713-EEBD-4837-826C-767ABFAF5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881" y="658896"/>
            <a:ext cx="2424916" cy="965718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63B85F33-DBD1-4E82-BA84-49AFC1657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0117" y="462326"/>
            <a:ext cx="1492731" cy="1150243"/>
          </a:xfrm>
          <a:prstGeom prst="rect">
            <a:avLst/>
          </a:prstGeom>
        </p:spPr>
      </p:pic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CDDCDABC-CFCA-4A51-A70E-D87C08638C11}"/>
              </a:ext>
            </a:extLst>
          </p:cNvPr>
          <p:cNvSpPr/>
          <p:nvPr/>
        </p:nvSpPr>
        <p:spPr>
          <a:xfrm>
            <a:off x="402337" y="120564"/>
            <a:ext cx="5214605" cy="4070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TVI 2MP BULLET CAMERA</a:t>
            </a:r>
            <a:endParaRPr lang="ko-KR" alt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679BCD70-8417-4100-B908-48872F1F7E88}"/>
              </a:ext>
            </a:extLst>
          </p:cNvPr>
          <p:cNvSpPr/>
          <p:nvPr/>
        </p:nvSpPr>
        <p:spPr>
          <a:xfrm>
            <a:off x="6329605" y="125432"/>
            <a:ext cx="5214605" cy="4070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TVI 2MP/5MP PIR CAMERA</a:t>
            </a:r>
            <a:endParaRPr lang="ko-KR" alt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8CDF73D4-FE25-4A7D-BC26-4E66601AA395}"/>
              </a:ext>
            </a:extLst>
          </p:cNvPr>
          <p:cNvSpPr/>
          <p:nvPr/>
        </p:nvSpPr>
        <p:spPr>
          <a:xfrm>
            <a:off x="402337" y="1981005"/>
            <a:ext cx="5633846" cy="40704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     </a:t>
            </a:r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IQ-A228NN-36W                    IQ-A228NA-2812   </a:t>
            </a:r>
            <a:endParaRPr lang="ko-KR" altLang="en-US" sz="12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0144031-624A-4654-98BB-BCAD6E921CD8}"/>
              </a:ext>
            </a:extLst>
          </p:cNvPr>
          <p:cNvSpPr/>
          <p:nvPr/>
        </p:nvSpPr>
        <p:spPr>
          <a:xfrm>
            <a:off x="6329605" y="1975474"/>
            <a:ext cx="5633845" cy="40704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     </a:t>
            </a:r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IQ-A228NCG-36P                IQ-A258FCG-36P</a:t>
            </a:r>
            <a:endParaRPr lang="ko-KR" altLang="en-US" sz="12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51FB56F3-7537-4A7E-8F5A-60FCCE6BB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031495"/>
              </p:ext>
            </p:extLst>
          </p:nvPr>
        </p:nvGraphicFramePr>
        <p:xfrm>
          <a:off x="402338" y="2554575"/>
          <a:ext cx="5633847" cy="3944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7949">
                  <a:extLst>
                    <a:ext uri="{9D8B030D-6E8A-4147-A177-3AD203B41FA5}">
                      <a16:colId xmlns:a16="http://schemas.microsoft.com/office/drawing/2014/main" val="1318985940"/>
                    </a:ext>
                  </a:extLst>
                </a:gridCol>
                <a:gridCol w="1877949">
                  <a:extLst>
                    <a:ext uri="{9D8B030D-6E8A-4147-A177-3AD203B41FA5}">
                      <a16:colId xmlns:a16="http://schemas.microsoft.com/office/drawing/2014/main" val="4039083784"/>
                    </a:ext>
                  </a:extLst>
                </a:gridCol>
                <a:gridCol w="1877949">
                  <a:extLst>
                    <a:ext uri="{9D8B030D-6E8A-4147-A177-3AD203B41FA5}">
                      <a16:colId xmlns:a16="http://schemas.microsoft.com/office/drawing/2014/main" val="3257622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Image Sensor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2.0MP ½.7”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2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Effective Pixel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1920 * 1080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Video Frame Rate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30FPS(NTSC), 25FPS(PAL)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2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Noise Reduction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2DNR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0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Lens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3.6mm Fixed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2.8~12mm Varifocal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74053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Video Output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1channel BNC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117994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Day/Night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IR cut filter with auto switch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363826"/>
                  </a:ext>
                </a:extLst>
              </a:tr>
              <a:tr h="21097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IR Range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10m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35m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45601807"/>
                  </a:ext>
                </a:extLst>
              </a:tr>
              <a:tr h="1432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Power Supply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DC12V±10%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460375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Power Consumption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Max 4.2W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2983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Working Environment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-10°C~+55°C/ Less than 95%RH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524779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41063119"/>
                  </a:ext>
                </a:extLst>
              </a:tr>
            </a:tbl>
          </a:graphicData>
        </a:graphic>
      </p:graphicFrame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86F0F70F-8CC7-48DB-BD9C-F6038B958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840187"/>
              </p:ext>
            </p:extLst>
          </p:nvPr>
        </p:nvGraphicFramePr>
        <p:xfrm>
          <a:off x="6329603" y="2564069"/>
          <a:ext cx="5633847" cy="3983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7949">
                  <a:extLst>
                    <a:ext uri="{9D8B030D-6E8A-4147-A177-3AD203B41FA5}">
                      <a16:colId xmlns:a16="http://schemas.microsoft.com/office/drawing/2014/main" val="1318985940"/>
                    </a:ext>
                  </a:extLst>
                </a:gridCol>
                <a:gridCol w="1877949">
                  <a:extLst>
                    <a:ext uri="{9D8B030D-6E8A-4147-A177-3AD203B41FA5}">
                      <a16:colId xmlns:a16="http://schemas.microsoft.com/office/drawing/2014/main" val="4039083784"/>
                    </a:ext>
                  </a:extLst>
                </a:gridCol>
                <a:gridCol w="1877949">
                  <a:extLst>
                    <a:ext uri="{9D8B030D-6E8A-4147-A177-3AD203B41FA5}">
                      <a16:colId xmlns:a16="http://schemas.microsoft.com/office/drawing/2014/main" val="3257622746"/>
                    </a:ext>
                  </a:extLst>
                </a:gridCol>
              </a:tblGrid>
              <a:tr h="3628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Image Sensor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2.0MP ½.7”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5.0MP 1/2.7”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27129703"/>
                  </a:ext>
                </a:extLst>
              </a:tr>
              <a:tr h="3628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Effective Pixel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1920(H) * 1080(V)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pt-BR" altLang="ko-KR" sz="1200" b="1" dirty="0"/>
                        <a:t>2592 (H) x 1944 (V)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371070"/>
                  </a:ext>
                </a:extLst>
              </a:tr>
              <a:tr h="4474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Video Frame Rate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30FPS(NTSC), 25FPS(PAL)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/>
                        <a:t>20fps(NTSC), </a:t>
                      </a:r>
                    </a:p>
                    <a:p>
                      <a:pPr latinLnBrk="1"/>
                      <a:r>
                        <a:rPr lang="en-US" altLang="ko-KR" sz="1200" b="1" dirty="0"/>
                        <a:t>20fps (PAL)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16325167"/>
                  </a:ext>
                </a:extLst>
              </a:tr>
              <a:tr h="3628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Noise Reduction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2DNR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07062"/>
                  </a:ext>
                </a:extLst>
              </a:tr>
              <a:tr h="3628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Lens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3.6mm Fixed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2.8~12mm Varifocal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74053527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Video Output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1channel BNC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117994"/>
                  </a:ext>
                </a:extLst>
              </a:tr>
              <a:tr h="28534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Day/Night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IR cut filter with auto switch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363826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IR Range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10m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35m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45601807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Power Supply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DC12V±10%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460375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Power Consumption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Max 4.2W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29836"/>
                  </a:ext>
                </a:extLst>
              </a:tr>
              <a:tr h="41757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Working Environment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+mn-lt"/>
                        </a:rPr>
                        <a:t>-10°C~+55°C/ Less than 95%RH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524779"/>
                  </a:ext>
                </a:extLst>
              </a:tr>
              <a:tr h="268442"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41063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97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44E55F7C-7CC4-41F0-891F-786D203FF45A}"/>
              </a:ext>
            </a:extLst>
          </p:cNvPr>
          <p:cNvSpPr/>
          <p:nvPr/>
        </p:nvSpPr>
        <p:spPr>
          <a:xfrm flipV="1">
            <a:off x="317547" y="1554479"/>
            <a:ext cx="5639370" cy="4571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753C207-5B11-4855-BEA2-8A70C3E3872A}"/>
              </a:ext>
            </a:extLst>
          </p:cNvPr>
          <p:cNvSpPr/>
          <p:nvPr/>
        </p:nvSpPr>
        <p:spPr>
          <a:xfrm rot="5400000">
            <a:off x="3048018" y="3418820"/>
            <a:ext cx="6235188" cy="4571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BE7C0D29-8339-4329-80F3-2944873E500A}"/>
              </a:ext>
            </a:extLst>
          </p:cNvPr>
          <p:cNvSpPr/>
          <p:nvPr/>
        </p:nvSpPr>
        <p:spPr>
          <a:xfrm>
            <a:off x="409654" y="135784"/>
            <a:ext cx="5214605" cy="4070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IP 2MP PoE CAMERA</a:t>
            </a:r>
            <a:endParaRPr lang="ko-KR" alt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9E9FC79-C8AF-45D3-A2D6-590D4C5BFD1E}"/>
              </a:ext>
            </a:extLst>
          </p:cNvPr>
          <p:cNvSpPr/>
          <p:nvPr/>
        </p:nvSpPr>
        <p:spPr>
          <a:xfrm>
            <a:off x="218294" y="1776276"/>
            <a:ext cx="5825206" cy="40704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</a:t>
            </a:r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IQ- CH226MCG-36W                  IQ-CH326MKE-36W          </a:t>
            </a:r>
            <a:endParaRPr lang="ko-KR" altLang="en-US" sz="12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47BE85FC-A4CE-4CC3-8EA2-E7C30A109079}"/>
              </a:ext>
            </a:extLst>
          </p:cNvPr>
          <p:cNvSpPr/>
          <p:nvPr/>
        </p:nvSpPr>
        <p:spPr>
          <a:xfrm>
            <a:off x="6205267" y="135784"/>
            <a:ext cx="5843009" cy="40704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1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                                          IQ-CH226MCG-36W                  IQ-CH326MKE-36W</a:t>
            </a:r>
            <a:endParaRPr lang="ko-KR" altLang="en-US" sz="11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9179C91-B119-4547-8C34-54ED13527865}"/>
              </a:ext>
            </a:extLst>
          </p:cNvPr>
          <p:cNvGrpSpPr/>
          <p:nvPr/>
        </p:nvGrpSpPr>
        <p:grpSpPr>
          <a:xfrm>
            <a:off x="1802351" y="684645"/>
            <a:ext cx="837888" cy="825676"/>
            <a:chOff x="0" y="22859"/>
            <a:chExt cx="3042000" cy="1800000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9AFAD51D-56E7-439A-96EB-C68160E8C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2859"/>
              <a:ext cx="3042000" cy="1800000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5BA3880E-D5BD-400F-A303-77FB21C4AC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8000"/>
                      </a14:imgEffect>
                      <a14:imgEffect>
                        <a14:brightnessContrast bright="14000" contrast="-41000"/>
                      </a14:imgEffect>
                    </a14:imgLayer>
                  </a14:imgProps>
                </a:ext>
              </a:extLst>
            </a:blip>
            <a:srcRect l="21677" t="76120" r="65429" b="5970"/>
            <a:stretch/>
          </p:blipFill>
          <p:spPr>
            <a:xfrm>
              <a:off x="198120" y="1310639"/>
              <a:ext cx="289560" cy="381000"/>
            </a:xfrm>
            <a:prstGeom prst="rect">
              <a:avLst/>
            </a:prstGeom>
          </p:spPr>
        </p:pic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1BF8244B-0074-4EA5-9193-3D94F0E552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9934" y="675612"/>
            <a:ext cx="879816" cy="79069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ED7AFBD4-AC4F-4157-9C62-4A2E90BEA6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9002" y="684645"/>
            <a:ext cx="2097683" cy="790690"/>
          </a:xfrm>
          <a:prstGeom prst="rect">
            <a:avLst/>
          </a:prstGeom>
        </p:spPr>
      </p:pic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AC238EC1-0EC6-4312-8E3C-A9F8FB3C9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358025"/>
              </p:ext>
            </p:extLst>
          </p:nvPr>
        </p:nvGraphicFramePr>
        <p:xfrm>
          <a:off x="215439" y="2260424"/>
          <a:ext cx="5825206" cy="42988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5500">
                  <a:extLst>
                    <a:ext uri="{9D8B030D-6E8A-4147-A177-3AD203B41FA5}">
                      <a16:colId xmlns:a16="http://schemas.microsoft.com/office/drawing/2014/main" val="1031690766"/>
                    </a:ext>
                  </a:extLst>
                </a:gridCol>
                <a:gridCol w="2254928">
                  <a:extLst>
                    <a:ext uri="{9D8B030D-6E8A-4147-A177-3AD203B41FA5}">
                      <a16:colId xmlns:a16="http://schemas.microsoft.com/office/drawing/2014/main" val="3165034975"/>
                    </a:ext>
                  </a:extLst>
                </a:gridCol>
                <a:gridCol w="2394778">
                  <a:extLst>
                    <a:ext uri="{9D8B030D-6E8A-4147-A177-3AD203B41FA5}">
                      <a16:colId xmlns:a16="http://schemas.microsoft.com/office/drawing/2014/main" val="2308857814"/>
                    </a:ext>
                  </a:extLst>
                </a:gridCol>
              </a:tblGrid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Camera </a:t>
                      </a:r>
                      <a:r>
                        <a:rPr lang="en-US" sz="900" b="1" u="none" strike="noStrike" dirty="0" err="1">
                          <a:effectLst/>
                        </a:rPr>
                        <a:t>ChipSet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MSC313E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MSC313E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98726461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Image Sensor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2Megapixel, SC2235, 1/2.7” CMOS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2Megapixel, SC2235, 1/2.7” CMOS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30714581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Video Frame Rate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sng" strike="noStrike" dirty="0">
                          <a:effectLst/>
                          <a:hlinkClick r:id="rId8"/>
                        </a:rPr>
                        <a:t> 2M@20fps</a:t>
                      </a:r>
                      <a:endParaRPr lang="en-US" sz="900" b="1" i="0" u="sng" strike="noStrike" dirty="0">
                        <a:solidFill>
                          <a:srgbClr val="0000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sng" strike="noStrike" dirty="0">
                          <a:effectLst/>
                          <a:hlinkClick r:id="rId8"/>
                        </a:rPr>
                        <a:t> 2M@20fps</a:t>
                      </a:r>
                      <a:endParaRPr lang="en-US" sz="900" b="1" i="0" u="sng" strike="noStrike" dirty="0">
                        <a:solidFill>
                          <a:srgbClr val="0000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1105290"/>
                  </a:ext>
                </a:extLst>
              </a:tr>
              <a:tr h="4996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Resolution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Mainstream : 1920x1080, 960P, 720P</a:t>
                      </a:r>
                      <a:br>
                        <a:rPr lang="en-US" sz="900" b="1" u="none" strike="noStrike" dirty="0">
                          <a:effectLst/>
                        </a:rPr>
                      </a:b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Substream</a:t>
                      </a:r>
                      <a:r>
                        <a:rPr lang="en-US" sz="900" b="1" u="none" strike="noStrike" dirty="0">
                          <a:effectLst/>
                        </a:rPr>
                        <a:t> : VGA(640x480), </a:t>
                      </a:r>
                    </a:p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                     QVGA(320x240)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Mainstream : 1920x1080, 960P, 720P</a:t>
                      </a:r>
                      <a:br>
                        <a:rPr lang="en-US" sz="900" b="1" u="none" strike="noStrike" dirty="0">
                          <a:effectLst/>
                        </a:rPr>
                      </a:br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Substream</a:t>
                      </a:r>
                      <a:r>
                        <a:rPr lang="en-US" sz="900" b="1" u="none" strike="noStrike" dirty="0">
                          <a:effectLst/>
                        </a:rPr>
                        <a:t> : VGA(640x480), </a:t>
                      </a:r>
                    </a:p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                     QVGA(320x240)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87068386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Aspect Ratio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u="none" strike="noStrike" dirty="0">
                          <a:effectLst/>
                        </a:rPr>
                        <a:t> 16:9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u="none" strike="noStrike" dirty="0">
                          <a:effectLst/>
                        </a:rPr>
                        <a:t> 16:9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66480255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White Balance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AUTO/INDOOE/MANUAL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AUTO/INDOOE/MANUAL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74963115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Shuttle Speed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1/5s - 1/20000s/AUTO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1/5s - 1/20000s/AUTO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96311945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AGC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Off/Low/Mid/High Optional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Off/Low/Mid/High Optional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1013411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Noise Reduction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3DNR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3DNR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08277749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Power Source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DC12V ± 10%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DC12V ± 10%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31903522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Power Consumption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4.2W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4.2W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79964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IR LED&amp; IR Range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18pcs &amp; 30m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18pcs &amp; 30m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18171962"/>
                  </a:ext>
                </a:extLst>
              </a:tr>
              <a:tr h="316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Water Proof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IP66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IP66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48000">
                          <a:schemeClr val="tx2">
                            <a:lumMod val="20000"/>
                            <a:lumOff val="80000"/>
                          </a:schemeClr>
                        </a:gs>
                        <a:gs pos="98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31897660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F01A04AC-B226-4005-96BC-F37C51E12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014562"/>
              </p:ext>
            </p:extLst>
          </p:nvPr>
        </p:nvGraphicFramePr>
        <p:xfrm>
          <a:off x="6285178" y="675612"/>
          <a:ext cx="5843009" cy="58836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7789">
                  <a:extLst>
                    <a:ext uri="{9D8B030D-6E8A-4147-A177-3AD203B41FA5}">
                      <a16:colId xmlns:a16="http://schemas.microsoft.com/office/drawing/2014/main" val="2683793550"/>
                    </a:ext>
                  </a:extLst>
                </a:gridCol>
                <a:gridCol w="2095130">
                  <a:extLst>
                    <a:ext uri="{9D8B030D-6E8A-4147-A177-3AD203B41FA5}">
                      <a16:colId xmlns:a16="http://schemas.microsoft.com/office/drawing/2014/main" val="3184872157"/>
                    </a:ext>
                  </a:extLst>
                </a:gridCol>
                <a:gridCol w="1830090">
                  <a:extLst>
                    <a:ext uri="{9D8B030D-6E8A-4147-A177-3AD203B41FA5}">
                      <a16:colId xmlns:a16="http://schemas.microsoft.com/office/drawing/2014/main" val="3058843256"/>
                    </a:ext>
                  </a:extLst>
                </a:gridCol>
              </a:tblGrid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IR Cut Filter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YES,850nm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YES,850nm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76835752"/>
                  </a:ext>
                </a:extLst>
              </a:tr>
              <a:tr h="450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Product Camera Additional</a:t>
                      </a:r>
                    </a:p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Features   OSD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support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support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40431148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Audio - Microphone(Yes/No)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NO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NO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2042183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Audio Range (</a:t>
                      </a:r>
                      <a:r>
                        <a:rPr lang="en-US" sz="900" b="1" u="none" strike="noStrike" dirty="0" err="1">
                          <a:effectLst/>
                        </a:rPr>
                        <a:t>Mtrs</a:t>
                      </a:r>
                      <a:r>
                        <a:rPr lang="en-US" sz="900" b="1" u="none" strike="noStrike" dirty="0">
                          <a:effectLst/>
                        </a:rPr>
                        <a:t>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u="none" strike="noStrike" dirty="0">
                          <a:effectLst/>
                        </a:rPr>
                        <a:t> 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u="none" strike="noStrike" dirty="0">
                          <a:effectLst/>
                        </a:rPr>
                        <a:t> 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22605662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Night Vision(</a:t>
                      </a:r>
                      <a:r>
                        <a:rPr lang="en-US" sz="900" b="1" u="none" strike="noStrike" dirty="0" err="1">
                          <a:effectLst/>
                        </a:rPr>
                        <a:t>metres</a:t>
                      </a:r>
                      <a:r>
                        <a:rPr lang="en-US" sz="900" b="1" u="none" strike="noStrike" dirty="0">
                          <a:effectLst/>
                        </a:rPr>
                        <a:t>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u="none" strike="noStrike" dirty="0">
                          <a:effectLst/>
                        </a:rPr>
                        <a:t> 20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1" u="none" strike="noStrike" dirty="0">
                          <a:effectLst/>
                        </a:rPr>
                        <a:t> 20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79495272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IR Cut Filter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support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support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75355862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Lens (mm)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3.6mm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3.6mm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92489776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</a:t>
                      </a:r>
                      <a:r>
                        <a:rPr lang="en-US" sz="900" b="1" u="none" strike="noStrike" dirty="0" err="1">
                          <a:effectLst/>
                        </a:rPr>
                        <a:t>VariFocal</a:t>
                      </a:r>
                      <a:r>
                        <a:rPr lang="en-US" sz="900" b="1" u="none" strike="noStrike" dirty="0">
                          <a:effectLst/>
                        </a:rPr>
                        <a:t> Lens Range (mm)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3.6mm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3.6mm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37451359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Wide Dynamic Range(Yes/No)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yes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yes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85038394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Viewing Angle (degrees)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u="none" strike="noStrike" dirty="0">
                          <a:effectLst/>
                        </a:rPr>
                        <a:t> D:104°  H:87.4°  V:47°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u="none" strike="noStrike" dirty="0">
                          <a:effectLst/>
                        </a:rPr>
                        <a:t> D:104°  H:87.4°  V:47°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06466421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Backlight Compensation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N/A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N/A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34328112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Mechanical Zoom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Fixed-Focus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Fixed-Focus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24437650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POE </a:t>
                      </a:r>
                      <a:r>
                        <a:rPr lang="ko-KR" altLang="en-US" sz="900" b="1" u="none" strike="noStrike" dirty="0">
                          <a:effectLst/>
                        </a:rPr>
                        <a:t>지원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u="none" strike="noStrike" dirty="0">
                          <a:effectLst/>
                        </a:rPr>
                        <a:t> 지원함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u="none" strike="noStrike" dirty="0">
                          <a:effectLst/>
                        </a:rPr>
                        <a:t> 지원함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55355464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Operating </a:t>
                      </a:r>
                      <a:r>
                        <a:rPr lang="en-US" sz="900" b="1" u="none" strike="noStrike" dirty="0" err="1">
                          <a:effectLst/>
                        </a:rPr>
                        <a:t>Tem</a:t>
                      </a:r>
                      <a:endParaRPr lang="en-US" sz="900" b="1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Range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u="none" strike="noStrike" dirty="0">
                          <a:effectLst/>
                        </a:rPr>
                        <a:t> </a:t>
                      </a:r>
                      <a:r>
                        <a:rPr lang="en-US" altLang="ko-KR" sz="900" b="1" u="none" strike="noStrike" dirty="0">
                          <a:effectLst/>
                        </a:rPr>
                        <a:t>-20℃ ~40℃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u="none" strike="noStrike" dirty="0">
                          <a:effectLst/>
                        </a:rPr>
                        <a:t> </a:t>
                      </a:r>
                      <a:r>
                        <a:rPr lang="en-US" altLang="ko-KR" sz="900" b="1" u="none" strike="noStrike" dirty="0">
                          <a:effectLst/>
                        </a:rPr>
                        <a:t>-20℃ ~40℃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10517057"/>
                  </a:ext>
                </a:extLst>
              </a:tr>
              <a:tr h="3880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Operating Humid </a:t>
                      </a:r>
                    </a:p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Range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Less than 95% RH(no condensation)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 Less than 95% RH(no condensation)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230" marR="5230" marT="5230" marB="0" anchor="ctr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37241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26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44E55F7C-7CC4-41F0-891F-786D203FF45A}"/>
              </a:ext>
            </a:extLst>
          </p:cNvPr>
          <p:cNvSpPr/>
          <p:nvPr/>
        </p:nvSpPr>
        <p:spPr>
          <a:xfrm flipV="1">
            <a:off x="317547" y="1554340"/>
            <a:ext cx="5775510" cy="4586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753C207-5B11-4855-BEA2-8A70C3E3872A}"/>
              </a:ext>
            </a:extLst>
          </p:cNvPr>
          <p:cNvSpPr/>
          <p:nvPr/>
        </p:nvSpPr>
        <p:spPr>
          <a:xfrm rot="5400000">
            <a:off x="3048018" y="3418820"/>
            <a:ext cx="6235188" cy="4571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094C298-F040-41C2-BD4A-C7F846F36C15}"/>
              </a:ext>
            </a:extLst>
          </p:cNvPr>
          <p:cNvGrpSpPr/>
          <p:nvPr/>
        </p:nvGrpSpPr>
        <p:grpSpPr>
          <a:xfrm>
            <a:off x="953111" y="503115"/>
            <a:ext cx="1431988" cy="1021683"/>
            <a:chOff x="0" y="0"/>
            <a:chExt cx="2289887" cy="1771650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D6E0DC2D-C056-46BE-AF15-40069D430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289887" cy="1771650"/>
            </a:xfrm>
            <a:prstGeom prst="rect">
              <a:avLst/>
            </a:prstGeom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7601FB1-9335-45BC-9AD7-CDECE34835D8}"/>
                </a:ext>
              </a:extLst>
            </p:cNvPr>
            <p:cNvSpPr/>
            <p:nvPr/>
          </p:nvSpPr>
          <p:spPr>
            <a:xfrm>
              <a:off x="752476" y="542925"/>
              <a:ext cx="314325" cy="180976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/>
            </a:p>
          </p:txBody>
        </p:sp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B7841D32-B831-4A9F-BDAE-3D7B444D0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166" y="472679"/>
            <a:ext cx="1492731" cy="1021684"/>
          </a:xfrm>
          <a:prstGeom prst="rect">
            <a:avLst/>
          </a:prstGeom>
        </p:spPr>
      </p:pic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BE7C0D29-8339-4329-80F3-2944873E500A}"/>
              </a:ext>
            </a:extLst>
          </p:cNvPr>
          <p:cNvSpPr/>
          <p:nvPr/>
        </p:nvSpPr>
        <p:spPr>
          <a:xfrm>
            <a:off x="409654" y="135784"/>
            <a:ext cx="5214605" cy="4070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IP 2MP/5MP Flood - PIR CAMERA</a:t>
            </a:r>
            <a:endParaRPr lang="ko-KR" alt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9E9FC79-C8AF-45D3-A2D6-590D4C5BFD1E}"/>
              </a:ext>
            </a:extLst>
          </p:cNvPr>
          <p:cNvSpPr/>
          <p:nvPr/>
        </p:nvSpPr>
        <p:spPr>
          <a:xfrm>
            <a:off x="218294" y="1776276"/>
            <a:ext cx="5825206" cy="40704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</a:t>
            </a:r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IQ-                                            IQ-</a:t>
            </a:r>
            <a:endParaRPr lang="ko-KR" altLang="en-US" sz="12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47BE85FC-A4CE-4CC3-8EA2-E7C30A109079}"/>
              </a:ext>
            </a:extLst>
          </p:cNvPr>
          <p:cNvSpPr/>
          <p:nvPr/>
        </p:nvSpPr>
        <p:spPr>
          <a:xfrm>
            <a:off x="6238167" y="135784"/>
            <a:ext cx="5843009" cy="40704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1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                     IQ-                                                     IQ-</a:t>
            </a:r>
            <a:endParaRPr lang="ko-KR" altLang="en-US" sz="11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9D3577AF-6997-4870-8F04-74E618633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15790"/>
              </p:ext>
            </p:extLst>
          </p:nvPr>
        </p:nvGraphicFramePr>
        <p:xfrm>
          <a:off x="218293" y="2183319"/>
          <a:ext cx="5818061" cy="4381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6177">
                  <a:extLst>
                    <a:ext uri="{9D8B030D-6E8A-4147-A177-3AD203B41FA5}">
                      <a16:colId xmlns:a16="http://schemas.microsoft.com/office/drawing/2014/main" val="3690664660"/>
                    </a:ext>
                  </a:extLst>
                </a:gridCol>
                <a:gridCol w="708224">
                  <a:extLst>
                    <a:ext uri="{9D8B030D-6E8A-4147-A177-3AD203B41FA5}">
                      <a16:colId xmlns:a16="http://schemas.microsoft.com/office/drawing/2014/main" val="4178024912"/>
                    </a:ext>
                  </a:extLst>
                </a:gridCol>
                <a:gridCol w="2262383">
                  <a:extLst>
                    <a:ext uri="{9D8B030D-6E8A-4147-A177-3AD203B41FA5}">
                      <a16:colId xmlns:a16="http://schemas.microsoft.com/office/drawing/2014/main" val="794386211"/>
                    </a:ext>
                  </a:extLst>
                </a:gridCol>
                <a:gridCol w="2171277">
                  <a:extLst>
                    <a:ext uri="{9D8B030D-6E8A-4147-A177-3AD203B41FA5}">
                      <a16:colId xmlns:a16="http://schemas.microsoft.com/office/drawing/2014/main" val="3880346371"/>
                    </a:ext>
                  </a:extLst>
                </a:gridCol>
              </a:tblGrid>
              <a:tr h="18438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Camera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982370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I mage Sensor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1/2.7" Progressive CMOS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1/2.7" Progressive CMOS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22223"/>
                  </a:ext>
                </a:extLst>
              </a:tr>
              <a:tr h="27683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Min. Illumination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Color 0.1lux @ F1.2(AGC ON) ;   B/W 0 lux @ IR ON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Color 0.05lux @ F1.2(AGC ON) ;   B/W 0 lux @ IR ON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501285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Max. Effective Pixels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1920(H)×1080(V)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2592(H)×1944(V)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223898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Electronic Shutter Speed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Auto, Manual: 1/5 ~ 1/20000s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Auto, Manual: 1/5 ~ 1/20000s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335264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Digital Noise Reduction (DNR)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3D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3D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113284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IR Cut Control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Auto, Color, B/W, Schedule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Auto, Color, B/W, Schedule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975926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IR LEDs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18pcs SMD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18pcs SMD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194029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IR Distance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Up tp 30m (98ft)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Up tp 30m (98ft)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060047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LED Control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Auto / Always On / Always Off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Auto / Always On / Always Off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208576"/>
                  </a:ext>
                </a:extLst>
              </a:tr>
              <a:tr h="18438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Lens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769701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Lens Type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Fixed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Fixed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909753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Focal length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Optional 2.8 mm / 3.6mm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Optional 2.8 mm / 3.6mm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605544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Field of View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2.8mm: Horizontal: 103°,  Vertical: 58°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2.8mm: Horizontal: 92°,  Vertical: 69°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123546"/>
                  </a:ext>
                </a:extLst>
              </a:tr>
              <a:tr h="18438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Video Streaming</a:t>
                      </a:r>
                      <a:endParaRPr lang="en-US" sz="7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35884"/>
                  </a:ext>
                </a:extLst>
              </a:tr>
              <a:tr h="4025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Video Compression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H.265: Main Profile</a:t>
                      </a:r>
                      <a:br>
                        <a:rPr lang="en-US" sz="700" u="none" strike="noStrike">
                          <a:effectLst/>
                        </a:rPr>
                      </a:br>
                      <a:r>
                        <a:rPr lang="en-US" sz="700" u="none" strike="noStrike">
                          <a:effectLst/>
                        </a:rPr>
                        <a:t>H.264: Main Profile / High Profile / Baseline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H.265: Main Profile</a:t>
                      </a:r>
                      <a:br>
                        <a:rPr lang="en-US" sz="700" u="none" strike="noStrike">
                          <a:effectLst/>
                        </a:rPr>
                      </a:br>
                      <a:r>
                        <a:rPr lang="en-US" sz="700" u="none" strike="noStrike">
                          <a:effectLst/>
                        </a:rPr>
                        <a:t>H.264: Main Profile / High Profile / Baseline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428135"/>
                  </a:ext>
                </a:extLst>
              </a:tr>
              <a:tr h="1843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Multi Stream 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Mainstream, Substream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Mainstream, Substream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627991"/>
                  </a:ext>
                </a:extLst>
              </a:tr>
              <a:tr h="28301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Frame Rate 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 &amp; Resolution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Main Stream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1-25fps @ 1920x1080, 1280x960, 1280x720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1-15fps @2592×1944, 2592x1520, 2048x1520, 1920x1080, 1280x960, 1280x720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956826"/>
                  </a:ext>
                </a:extLst>
              </a:tr>
              <a:tr h="2508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Sub Stream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1-25fps @ 640x480, 320x240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1-15fps @ 1280x720, 640x480, 320x240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171511"/>
                  </a:ext>
                </a:extLst>
              </a:tr>
              <a:tr h="18438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 Bitrate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 (CBR / VBR)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Main Stream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256~8192Kbps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256~8192Kbps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722859"/>
                  </a:ext>
                </a:extLst>
              </a:tr>
              <a:tr h="2181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Sub Stream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128~4096Kbps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</a:rPr>
                        <a:t>128~4096Kbps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967" marR="6967" marT="6967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476447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EEDE499-9009-44DC-A6F2-14F4E6E98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552979"/>
              </p:ext>
            </p:extLst>
          </p:nvPr>
        </p:nvGraphicFramePr>
        <p:xfrm>
          <a:off x="6273893" y="542827"/>
          <a:ext cx="5807284" cy="60164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814">
                  <a:extLst>
                    <a:ext uri="{9D8B030D-6E8A-4147-A177-3AD203B41FA5}">
                      <a16:colId xmlns:a16="http://schemas.microsoft.com/office/drawing/2014/main" val="3744398911"/>
                    </a:ext>
                  </a:extLst>
                </a:gridCol>
                <a:gridCol w="837993">
                  <a:extLst>
                    <a:ext uri="{9D8B030D-6E8A-4147-A177-3AD203B41FA5}">
                      <a16:colId xmlns:a16="http://schemas.microsoft.com/office/drawing/2014/main" val="2968321022"/>
                    </a:ext>
                  </a:extLst>
                </a:gridCol>
                <a:gridCol w="2181225">
                  <a:extLst>
                    <a:ext uri="{9D8B030D-6E8A-4147-A177-3AD203B41FA5}">
                      <a16:colId xmlns:a16="http://schemas.microsoft.com/office/drawing/2014/main" val="2106307971"/>
                    </a:ext>
                  </a:extLst>
                </a:gridCol>
                <a:gridCol w="2394252">
                  <a:extLst>
                    <a:ext uri="{9D8B030D-6E8A-4147-A177-3AD203B41FA5}">
                      <a16:colId xmlns:a16="http://schemas.microsoft.com/office/drawing/2014/main" val="3414970552"/>
                    </a:ext>
                  </a:extLst>
                </a:gridCol>
              </a:tblGrid>
              <a:tr h="16961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Audio</a:t>
                      </a:r>
                      <a:endParaRPr lang="en-US" sz="5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96000"/>
                  </a:ext>
                </a:extLst>
              </a:tr>
              <a:tr h="1577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Input / Output (RCA)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N/A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N/A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049124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Built-in Microphone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Yes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Yes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204439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Dual-way Audio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7962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Audio Encode Standard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G711A, G711U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G711A, G711U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505306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Sound Detection Alarm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637993"/>
                  </a:ext>
                </a:extLst>
              </a:tr>
              <a:tr h="16961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Image Control</a:t>
                      </a:r>
                      <a:endParaRPr lang="en-US" sz="5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43020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Flick Control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50Hz / 60Hz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50Hz / 60Hz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859496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Lens &amp; Angel Flip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226062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WDR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DWDR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DWDR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707249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Image Settings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Back Light, AGC, White Balance, Defog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Back Light, AGC, White Balance, Defog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071177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Color Adjustment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Brightness, Contrast, Hue, Saturation, Sharpness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Brightness, Contrast, Hue, Saturation, Sharpness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332293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Privacy Zone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Support, max. 4 zones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Support, max. 4 zones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313770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Digital Zoom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969607"/>
                  </a:ext>
                </a:extLst>
              </a:tr>
              <a:tr h="16961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Record &amp; Playback</a:t>
                      </a:r>
                      <a:endParaRPr lang="en-US" sz="5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67221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SD Card Slot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 on-board storage, up to 128 GB TF card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 on-board storage, up to 128 GB TF card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705330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Multi Stream Record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Either main stream or sub stream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Either main stream or sub stream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999182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Pre-record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200568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Network Disconnection Record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Support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231055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Record Schedule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Continuous, Motion, PIR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Continuous, Motion, PIR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873732"/>
                  </a:ext>
                </a:extLst>
              </a:tr>
              <a:tr h="16961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Network</a:t>
                      </a:r>
                      <a:endParaRPr lang="en-US" sz="5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581934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Interface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RJ45 10M / 100M Ethernet interface x1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RJ45 10M / 100M Ethernet interface x1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18127"/>
                  </a:ext>
                </a:extLst>
              </a:tr>
              <a:tr h="26149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Protocols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TCP/IP, HTTP, HTTPS, DHCP, DNS, DDNS, RTSP, PPPoE, UPnP, SNMP, FTP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TCP/IP, HTTP, HTTPS, DHCP, DNS, DDNS, RTSP, PPPoE, UPnP, SNMP, FTP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413669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I P Filter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Allow List or Block List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Allow List or Block List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741752"/>
                  </a:ext>
                </a:extLst>
              </a:tr>
              <a:tr h="16961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Alarm Setup</a:t>
                      </a:r>
                      <a:endParaRPr lang="en-US" sz="5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600766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Motion Detection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Support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990344"/>
                  </a:ext>
                </a:extLst>
              </a:tr>
              <a:tr h="16961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PIR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Detect Agele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Up to 115°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Up to 115°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174068"/>
                  </a:ext>
                </a:extLst>
              </a:tr>
              <a:tr h="16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Detect Distance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Up to 32ft/10m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Up to 32ft/10m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345842"/>
                  </a:ext>
                </a:extLst>
              </a:tr>
              <a:tr h="16961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</a:t>
                      </a:r>
                      <a:r>
                        <a:rPr lang="en-US" sz="500" u="none" strike="noStrike" dirty="0" err="1">
                          <a:effectLst/>
                        </a:rPr>
                        <a:t>Deterence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Floodlight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>
                          <a:effectLst/>
                        </a:rPr>
                        <a:t>Support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557421"/>
                  </a:ext>
                </a:extLst>
              </a:tr>
              <a:tr h="169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Siren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u="none" strike="noStrike" dirty="0">
                          <a:effectLst/>
                        </a:rPr>
                        <a:t>Support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87312"/>
                  </a:ext>
                </a:extLst>
              </a:tr>
              <a:tr h="16961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General</a:t>
                      </a:r>
                      <a:endParaRPr lang="en-US" sz="500" b="1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68735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</a:t>
                      </a:r>
                      <a:r>
                        <a:rPr lang="en-US" sz="500" u="none" strike="noStrike" dirty="0" err="1">
                          <a:effectLst/>
                        </a:rPr>
                        <a:t>Onvif</a:t>
                      </a:r>
                      <a:r>
                        <a:rPr lang="en-US" sz="500" u="none" strike="noStrike" dirty="0">
                          <a:effectLst/>
                        </a:rPr>
                        <a:t> Version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Profile S, Profile G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Profile S, Profile G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685314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General Settings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DST, NTP, Time Format, Date Format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DST, NTP, Time Format, Date Format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250043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Power Supply</a:t>
                      </a:r>
                      <a:endParaRPr lang="en-US" sz="500" b="0" i="0" u="none" strike="noStrike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DC 12V / POE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>
                          <a:effectLst/>
                        </a:rPr>
                        <a:t>DC 12V / POE</a:t>
                      </a:r>
                      <a:endParaRPr lang="en-US" sz="500" b="0" i="0" u="none" strike="noStrike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848828"/>
                  </a:ext>
                </a:extLst>
              </a:tr>
              <a:tr h="16961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 Operating Temperature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-30～+55°C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u="none" strike="noStrike" dirty="0">
                          <a:effectLst/>
                        </a:rPr>
                        <a:t>-30～+55°C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4741" marR="4741" marT="474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67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74576"/>
      </p:ext>
    </p:extLst>
  </p:cSld>
  <p:clrMapOvr>
    <a:masterClrMapping/>
  </p:clrMapOvr>
</p:sld>
</file>

<file path=ppt/theme/theme1.xml><?xml version="1.0" encoding="utf-8"?>
<a:theme xmlns:a="http://schemas.openxmlformats.org/drawingml/2006/main" name="슬라이스">
  <a:themeElements>
    <a:clrScheme name="슬라이스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슬라이스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슬라이스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197</TotalTime>
  <Words>1231</Words>
  <Application>Microsoft Office PowerPoint</Application>
  <PresentationFormat>와이드스크린</PresentationFormat>
  <Paragraphs>308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Arial</vt:lpstr>
      <vt:lpstr>Century Gothic</vt:lpstr>
      <vt:lpstr>Wingdings 3</vt:lpstr>
      <vt:lpstr>슬라이스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희경</dc:creator>
  <cp:lastModifiedBy>이 희경</cp:lastModifiedBy>
  <cp:revision>24</cp:revision>
  <cp:lastPrinted>2019-02-25T08:51:15Z</cp:lastPrinted>
  <dcterms:created xsi:type="dcterms:W3CDTF">2018-11-29T07:07:15Z</dcterms:created>
  <dcterms:modified xsi:type="dcterms:W3CDTF">2019-03-19T02:50:13Z</dcterms:modified>
</cp:coreProperties>
</file>