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94660"/>
  </p:normalViewPr>
  <p:slideViewPr>
    <p:cSldViewPr>
      <p:cViewPr>
        <p:scale>
          <a:sx n="110" d="100"/>
          <a:sy n="110" d="100"/>
        </p:scale>
        <p:origin x="-205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10921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78465" y="1052736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/>
              </a:rPr>
              <a:t>INFRARED HOUSING CAMERA</a:t>
            </a:r>
            <a:endParaRPr lang="ko-KR" altLang="en-US" sz="1300" dirty="0">
              <a:latin typeface="Asia신명조" pitchFamily="18" charset="-127"/>
              <a:ea typeface="Asia신명조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465" y="1340768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1/3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inch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F23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CMOS </a:t>
            </a:r>
            <a:endParaRPr lang="en-US" altLang="ko-KR" sz="900" dirty="0">
              <a:latin typeface="Asia신명조" pitchFamily="18" charset="-127"/>
              <a:ea typeface="Asia신명조" pitchFamily="18" charset="-127"/>
            </a:endParaRPr>
          </a:p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High Resolution / 0 Lux at IR On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(HIGH POWER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LED 4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pcs) </a:t>
            </a:r>
            <a:endParaRPr lang="da-DK" altLang="ko-KR" sz="900" dirty="0">
              <a:latin typeface="Asia신명조" pitchFamily="18" charset="-127"/>
              <a:ea typeface="Asia신명조" pitchFamily="18" charset="-127"/>
            </a:endParaRPr>
          </a:p>
          <a:p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&amp;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Night(ICR mechanism)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/ DNR (Digital Noise Reduction) / Easy Installation</a:t>
            </a:r>
          </a:p>
          <a:p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Lens 4mm 6mm 2.8-12mm</a:t>
            </a:r>
            <a:endParaRPr lang="ko-KR" altLang="en-US" sz="9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8465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2" name="그룹 2"/>
          <p:cNvGrpSpPr/>
          <p:nvPr/>
        </p:nvGrpSpPr>
        <p:grpSpPr>
          <a:xfrm>
            <a:off x="788964" y="3060708"/>
            <a:ext cx="2697545" cy="340614"/>
            <a:chOff x="678043" y="3060708"/>
            <a:chExt cx="2697545" cy="34061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043" y="3120660"/>
              <a:ext cx="2697545" cy="25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19" t="-9273" r="13723" b="50000"/>
            <a:stretch/>
          </p:blipFill>
          <p:spPr bwMode="auto">
            <a:xfrm>
              <a:off x="1833779" y="3060708"/>
              <a:ext cx="386182" cy="340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539552" y="724634"/>
            <a:ext cx="5144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Asia신명조" pitchFamily="18" charset="-127"/>
                <a:ea typeface="Asia신명조" pitchFamily="18" charset="-127"/>
              </a:rPr>
              <a:t>Hybrid </a:t>
            </a:r>
            <a:r>
              <a:rPr lang="en-US" altLang="ko-KR" sz="2000" dirty="0">
                <a:latin typeface="Asia신명조" pitchFamily="18" charset="-127"/>
                <a:ea typeface="Asia신명조" pitchFamily="18" charset="-127"/>
              </a:rPr>
              <a:t>All in One 1080P HD Quality</a:t>
            </a:r>
            <a:endParaRPr lang="ko-KR" altLang="en-US" sz="2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4" name="object 6"/>
          <p:cNvSpPr/>
          <p:nvPr/>
        </p:nvSpPr>
        <p:spPr>
          <a:xfrm>
            <a:off x="5593718" y="570188"/>
            <a:ext cx="3298762" cy="1676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3"/>
          <p:cNvSpPr/>
          <p:nvPr/>
        </p:nvSpPr>
        <p:spPr>
          <a:xfrm>
            <a:off x="5101282" y="3869571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0" y="228600"/>
                </a:moveTo>
                <a:lnTo>
                  <a:pt x="304800" y="228600"/>
                </a:lnTo>
                <a:lnTo>
                  <a:pt x="3048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7"/>
          <p:cNvSpPr/>
          <p:nvPr/>
        </p:nvSpPr>
        <p:spPr>
          <a:xfrm>
            <a:off x="4351982" y="2852936"/>
            <a:ext cx="1025525" cy="247650"/>
          </a:xfrm>
          <a:custGeom>
            <a:avLst/>
            <a:gdLst/>
            <a:ahLst/>
            <a:cxnLst/>
            <a:rect l="l" t="t" r="r" b="b"/>
            <a:pathLst>
              <a:path w="1025525" h="247650">
                <a:moveTo>
                  <a:pt x="0" y="247650"/>
                </a:moveTo>
                <a:lnTo>
                  <a:pt x="1025525" y="247650"/>
                </a:lnTo>
                <a:lnTo>
                  <a:pt x="1025525" y="0"/>
                </a:lnTo>
                <a:lnTo>
                  <a:pt x="0" y="0"/>
                </a:lnTo>
                <a:lnTo>
                  <a:pt x="0" y="24765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8"/>
          <p:cNvSpPr/>
          <p:nvPr/>
        </p:nvSpPr>
        <p:spPr>
          <a:xfrm>
            <a:off x="5377507" y="2852936"/>
            <a:ext cx="3076575" cy="247650"/>
          </a:xfrm>
          <a:custGeom>
            <a:avLst/>
            <a:gdLst/>
            <a:ahLst/>
            <a:cxnLst/>
            <a:rect l="l" t="t" r="r" b="b"/>
            <a:pathLst>
              <a:path w="3076575" h="247650">
                <a:moveTo>
                  <a:pt x="0" y="247650"/>
                </a:moveTo>
                <a:lnTo>
                  <a:pt x="3076575" y="247650"/>
                </a:lnTo>
                <a:lnTo>
                  <a:pt x="3076575" y="0"/>
                </a:lnTo>
                <a:lnTo>
                  <a:pt x="0" y="0"/>
                </a:lnTo>
                <a:lnTo>
                  <a:pt x="0" y="24765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351982" y="3100586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70"/>
                </a:moveTo>
                <a:lnTo>
                  <a:pt x="1025525" y="179070"/>
                </a:lnTo>
                <a:lnTo>
                  <a:pt x="102552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77507" y="3100586"/>
            <a:ext cx="3076575" cy="179070"/>
          </a:xfrm>
          <a:custGeom>
            <a:avLst/>
            <a:gdLst/>
            <a:ahLst/>
            <a:cxnLst/>
            <a:rect l="l" t="t" r="r" b="b"/>
            <a:pathLst>
              <a:path w="3076575" h="179070">
                <a:moveTo>
                  <a:pt x="0" y="179070"/>
                </a:moveTo>
                <a:lnTo>
                  <a:pt x="3076575" y="179070"/>
                </a:lnTo>
                <a:lnTo>
                  <a:pt x="307657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51982" y="3279656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70"/>
                </a:moveTo>
                <a:lnTo>
                  <a:pt x="1025525" y="179070"/>
                </a:lnTo>
                <a:lnTo>
                  <a:pt x="102552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77507" y="3279656"/>
            <a:ext cx="3076575" cy="179070"/>
          </a:xfrm>
          <a:custGeom>
            <a:avLst/>
            <a:gdLst/>
            <a:ahLst/>
            <a:cxnLst/>
            <a:rect l="l" t="t" r="r" b="b"/>
            <a:pathLst>
              <a:path w="3076575" h="179070">
                <a:moveTo>
                  <a:pt x="0" y="179070"/>
                </a:moveTo>
                <a:lnTo>
                  <a:pt x="3076575" y="179070"/>
                </a:lnTo>
                <a:lnTo>
                  <a:pt x="307657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51982" y="3458726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70"/>
                </a:moveTo>
                <a:lnTo>
                  <a:pt x="1025525" y="179070"/>
                </a:lnTo>
                <a:lnTo>
                  <a:pt x="102552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377507" y="3458726"/>
            <a:ext cx="3076575" cy="179070"/>
          </a:xfrm>
          <a:custGeom>
            <a:avLst/>
            <a:gdLst/>
            <a:ahLst/>
            <a:cxnLst/>
            <a:rect l="l" t="t" r="r" b="b"/>
            <a:pathLst>
              <a:path w="3076575" h="179070">
                <a:moveTo>
                  <a:pt x="0" y="179070"/>
                </a:moveTo>
                <a:lnTo>
                  <a:pt x="3076575" y="179070"/>
                </a:lnTo>
                <a:lnTo>
                  <a:pt x="307657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351982" y="3637796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70"/>
                </a:moveTo>
                <a:lnTo>
                  <a:pt x="1025525" y="179070"/>
                </a:lnTo>
                <a:lnTo>
                  <a:pt x="102552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77507" y="3637796"/>
            <a:ext cx="3076575" cy="179070"/>
          </a:xfrm>
          <a:custGeom>
            <a:avLst/>
            <a:gdLst/>
            <a:ahLst/>
            <a:cxnLst/>
            <a:rect l="l" t="t" r="r" b="b"/>
            <a:pathLst>
              <a:path w="3076575" h="179070">
                <a:moveTo>
                  <a:pt x="0" y="179070"/>
                </a:moveTo>
                <a:lnTo>
                  <a:pt x="3076575" y="179070"/>
                </a:lnTo>
                <a:lnTo>
                  <a:pt x="307657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51982" y="3816866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70"/>
                </a:moveTo>
                <a:lnTo>
                  <a:pt x="1025525" y="179070"/>
                </a:lnTo>
                <a:lnTo>
                  <a:pt x="102552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77507" y="3816866"/>
            <a:ext cx="3076575" cy="179070"/>
          </a:xfrm>
          <a:custGeom>
            <a:avLst/>
            <a:gdLst/>
            <a:ahLst/>
            <a:cxnLst/>
            <a:rect l="l" t="t" r="r" b="b"/>
            <a:pathLst>
              <a:path w="3076575" h="179070">
                <a:moveTo>
                  <a:pt x="0" y="179070"/>
                </a:moveTo>
                <a:lnTo>
                  <a:pt x="3076575" y="179070"/>
                </a:lnTo>
                <a:lnTo>
                  <a:pt x="307657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351982" y="3995936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70"/>
                </a:moveTo>
                <a:lnTo>
                  <a:pt x="1025525" y="179070"/>
                </a:lnTo>
                <a:lnTo>
                  <a:pt x="102552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77507" y="3995936"/>
            <a:ext cx="3076575" cy="179070"/>
          </a:xfrm>
          <a:custGeom>
            <a:avLst/>
            <a:gdLst/>
            <a:ahLst/>
            <a:cxnLst/>
            <a:rect l="l" t="t" r="r" b="b"/>
            <a:pathLst>
              <a:path w="3076575" h="179070">
                <a:moveTo>
                  <a:pt x="0" y="179070"/>
                </a:moveTo>
                <a:lnTo>
                  <a:pt x="3076575" y="179070"/>
                </a:lnTo>
                <a:lnTo>
                  <a:pt x="307657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3"/>
          <p:cNvSpPr/>
          <p:nvPr/>
        </p:nvSpPr>
        <p:spPr>
          <a:xfrm>
            <a:off x="4351982" y="4154686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70"/>
                </a:moveTo>
                <a:lnTo>
                  <a:pt x="1025525" y="179070"/>
                </a:lnTo>
                <a:lnTo>
                  <a:pt x="102552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4"/>
          <p:cNvSpPr/>
          <p:nvPr/>
        </p:nvSpPr>
        <p:spPr>
          <a:xfrm>
            <a:off x="5377507" y="4154686"/>
            <a:ext cx="3076575" cy="179070"/>
          </a:xfrm>
          <a:custGeom>
            <a:avLst/>
            <a:gdLst/>
            <a:ahLst/>
            <a:cxnLst/>
            <a:rect l="l" t="t" r="r" b="b"/>
            <a:pathLst>
              <a:path w="3076575" h="179070">
                <a:moveTo>
                  <a:pt x="0" y="179070"/>
                </a:moveTo>
                <a:lnTo>
                  <a:pt x="3076575" y="179070"/>
                </a:lnTo>
                <a:lnTo>
                  <a:pt x="307657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5"/>
          <p:cNvSpPr/>
          <p:nvPr/>
        </p:nvSpPr>
        <p:spPr>
          <a:xfrm>
            <a:off x="4351982" y="4333756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70"/>
                </a:moveTo>
                <a:lnTo>
                  <a:pt x="1025525" y="179070"/>
                </a:lnTo>
                <a:lnTo>
                  <a:pt x="102552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6"/>
          <p:cNvSpPr/>
          <p:nvPr/>
        </p:nvSpPr>
        <p:spPr>
          <a:xfrm>
            <a:off x="5377507" y="4333756"/>
            <a:ext cx="3076575" cy="179070"/>
          </a:xfrm>
          <a:custGeom>
            <a:avLst/>
            <a:gdLst/>
            <a:ahLst/>
            <a:cxnLst/>
            <a:rect l="l" t="t" r="r" b="b"/>
            <a:pathLst>
              <a:path w="3076575" h="179070">
                <a:moveTo>
                  <a:pt x="0" y="179070"/>
                </a:moveTo>
                <a:lnTo>
                  <a:pt x="3076575" y="179070"/>
                </a:lnTo>
                <a:lnTo>
                  <a:pt x="307657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7"/>
          <p:cNvSpPr/>
          <p:nvPr/>
        </p:nvSpPr>
        <p:spPr>
          <a:xfrm>
            <a:off x="4351982" y="4512826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70"/>
                </a:moveTo>
                <a:lnTo>
                  <a:pt x="1025525" y="179070"/>
                </a:lnTo>
                <a:lnTo>
                  <a:pt x="102552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8"/>
          <p:cNvSpPr/>
          <p:nvPr/>
        </p:nvSpPr>
        <p:spPr>
          <a:xfrm>
            <a:off x="5377507" y="4512826"/>
            <a:ext cx="3076575" cy="179070"/>
          </a:xfrm>
          <a:custGeom>
            <a:avLst/>
            <a:gdLst/>
            <a:ahLst/>
            <a:cxnLst/>
            <a:rect l="l" t="t" r="r" b="b"/>
            <a:pathLst>
              <a:path w="3076575" h="179070">
                <a:moveTo>
                  <a:pt x="0" y="179070"/>
                </a:moveTo>
                <a:lnTo>
                  <a:pt x="3076575" y="179070"/>
                </a:lnTo>
                <a:lnTo>
                  <a:pt x="307657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9"/>
          <p:cNvSpPr/>
          <p:nvPr/>
        </p:nvSpPr>
        <p:spPr>
          <a:xfrm>
            <a:off x="4351982" y="4687451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70"/>
                </a:moveTo>
                <a:lnTo>
                  <a:pt x="1025525" y="179070"/>
                </a:lnTo>
                <a:lnTo>
                  <a:pt x="102552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40"/>
          <p:cNvSpPr/>
          <p:nvPr/>
        </p:nvSpPr>
        <p:spPr>
          <a:xfrm>
            <a:off x="5364088" y="4689160"/>
            <a:ext cx="3078000" cy="180000"/>
          </a:xfrm>
          <a:custGeom>
            <a:avLst/>
            <a:gdLst/>
            <a:ahLst/>
            <a:cxnLst/>
            <a:rect l="l" t="t" r="r" b="b"/>
            <a:pathLst>
              <a:path w="3030854" h="139064">
                <a:moveTo>
                  <a:pt x="0" y="138493"/>
                </a:moveTo>
                <a:lnTo>
                  <a:pt x="3030854" y="138493"/>
                </a:lnTo>
                <a:lnTo>
                  <a:pt x="3030854" y="0"/>
                </a:lnTo>
                <a:lnTo>
                  <a:pt x="0" y="0"/>
                </a:lnTo>
                <a:lnTo>
                  <a:pt x="0" y="138493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41"/>
          <p:cNvSpPr/>
          <p:nvPr/>
        </p:nvSpPr>
        <p:spPr>
          <a:xfrm>
            <a:off x="4351982" y="4870966"/>
            <a:ext cx="1025525" cy="147955"/>
          </a:xfrm>
          <a:custGeom>
            <a:avLst/>
            <a:gdLst/>
            <a:ahLst/>
            <a:cxnLst/>
            <a:rect l="l" t="t" r="r" b="b"/>
            <a:pathLst>
              <a:path w="1025525" h="147954">
                <a:moveTo>
                  <a:pt x="0" y="147954"/>
                </a:moveTo>
                <a:lnTo>
                  <a:pt x="1025525" y="147954"/>
                </a:lnTo>
                <a:lnTo>
                  <a:pt x="1025525" y="0"/>
                </a:lnTo>
                <a:lnTo>
                  <a:pt x="0" y="0"/>
                </a:lnTo>
                <a:lnTo>
                  <a:pt x="0" y="147954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2"/>
          <p:cNvSpPr/>
          <p:nvPr/>
        </p:nvSpPr>
        <p:spPr>
          <a:xfrm>
            <a:off x="5377507" y="4870966"/>
            <a:ext cx="3076575" cy="179070"/>
          </a:xfrm>
          <a:custGeom>
            <a:avLst/>
            <a:gdLst/>
            <a:ahLst/>
            <a:cxnLst/>
            <a:rect l="l" t="t" r="r" b="b"/>
            <a:pathLst>
              <a:path w="3076575" h="179070">
                <a:moveTo>
                  <a:pt x="0" y="179070"/>
                </a:moveTo>
                <a:lnTo>
                  <a:pt x="3076575" y="179070"/>
                </a:lnTo>
                <a:lnTo>
                  <a:pt x="307657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3"/>
          <p:cNvSpPr/>
          <p:nvPr/>
        </p:nvSpPr>
        <p:spPr>
          <a:xfrm>
            <a:off x="4351982" y="5018921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70"/>
                </a:moveTo>
                <a:lnTo>
                  <a:pt x="1025525" y="179070"/>
                </a:lnTo>
                <a:lnTo>
                  <a:pt x="102552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4"/>
          <p:cNvSpPr/>
          <p:nvPr/>
        </p:nvSpPr>
        <p:spPr>
          <a:xfrm>
            <a:off x="5377507" y="5068006"/>
            <a:ext cx="3076575" cy="139065"/>
          </a:xfrm>
          <a:custGeom>
            <a:avLst/>
            <a:gdLst/>
            <a:ahLst/>
            <a:cxnLst/>
            <a:rect l="l" t="t" r="r" b="b"/>
            <a:pathLst>
              <a:path w="3076575" h="139065">
                <a:moveTo>
                  <a:pt x="0" y="138493"/>
                </a:moveTo>
                <a:lnTo>
                  <a:pt x="3076575" y="138493"/>
                </a:lnTo>
                <a:lnTo>
                  <a:pt x="3076575" y="0"/>
                </a:lnTo>
                <a:lnTo>
                  <a:pt x="0" y="0"/>
                </a:lnTo>
                <a:lnTo>
                  <a:pt x="0" y="138493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3" name="object 45"/>
          <p:cNvSpPr/>
          <p:nvPr/>
        </p:nvSpPr>
        <p:spPr>
          <a:xfrm>
            <a:off x="4351982" y="5229106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70"/>
                </a:moveTo>
                <a:lnTo>
                  <a:pt x="1025525" y="179070"/>
                </a:lnTo>
                <a:lnTo>
                  <a:pt x="102552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4" name="object 46"/>
          <p:cNvSpPr/>
          <p:nvPr/>
        </p:nvSpPr>
        <p:spPr>
          <a:xfrm>
            <a:off x="5377507" y="5229106"/>
            <a:ext cx="3076575" cy="179070"/>
          </a:xfrm>
          <a:custGeom>
            <a:avLst/>
            <a:gdLst/>
            <a:ahLst/>
            <a:cxnLst/>
            <a:rect l="l" t="t" r="r" b="b"/>
            <a:pathLst>
              <a:path w="3076575" h="179070">
                <a:moveTo>
                  <a:pt x="0" y="179070"/>
                </a:moveTo>
                <a:lnTo>
                  <a:pt x="3076575" y="179070"/>
                </a:lnTo>
                <a:lnTo>
                  <a:pt x="307657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object 47"/>
          <p:cNvSpPr/>
          <p:nvPr/>
        </p:nvSpPr>
        <p:spPr>
          <a:xfrm>
            <a:off x="4351982" y="5408176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70"/>
                </a:moveTo>
                <a:lnTo>
                  <a:pt x="1025525" y="179070"/>
                </a:lnTo>
                <a:lnTo>
                  <a:pt x="102552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6" name="object 48"/>
          <p:cNvSpPr/>
          <p:nvPr/>
        </p:nvSpPr>
        <p:spPr>
          <a:xfrm>
            <a:off x="5377507" y="5408176"/>
            <a:ext cx="3076575" cy="179070"/>
          </a:xfrm>
          <a:custGeom>
            <a:avLst/>
            <a:gdLst/>
            <a:ahLst/>
            <a:cxnLst/>
            <a:rect l="l" t="t" r="r" b="b"/>
            <a:pathLst>
              <a:path w="3076575" h="179070">
                <a:moveTo>
                  <a:pt x="0" y="179070"/>
                </a:moveTo>
                <a:lnTo>
                  <a:pt x="3076575" y="179070"/>
                </a:lnTo>
                <a:lnTo>
                  <a:pt x="307657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7" name="object 49"/>
          <p:cNvSpPr/>
          <p:nvPr/>
        </p:nvSpPr>
        <p:spPr>
          <a:xfrm>
            <a:off x="4351982" y="5587246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69"/>
                </a:moveTo>
                <a:lnTo>
                  <a:pt x="1025525" y="179069"/>
                </a:lnTo>
                <a:lnTo>
                  <a:pt x="1025525" y="0"/>
                </a:lnTo>
                <a:lnTo>
                  <a:pt x="0" y="0"/>
                </a:lnTo>
                <a:lnTo>
                  <a:pt x="0" y="179069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8" name="object 50"/>
          <p:cNvSpPr/>
          <p:nvPr/>
        </p:nvSpPr>
        <p:spPr>
          <a:xfrm>
            <a:off x="5377507" y="5587246"/>
            <a:ext cx="3076575" cy="179070"/>
          </a:xfrm>
          <a:custGeom>
            <a:avLst/>
            <a:gdLst/>
            <a:ahLst/>
            <a:cxnLst/>
            <a:rect l="l" t="t" r="r" b="b"/>
            <a:pathLst>
              <a:path w="3076575" h="179070">
                <a:moveTo>
                  <a:pt x="0" y="179069"/>
                </a:moveTo>
                <a:lnTo>
                  <a:pt x="3076575" y="179069"/>
                </a:lnTo>
                <a:lnTo>
                  <a:pt x="3076575" y="0"/>
                </a:lnTo>
                <a:lnTo>
                  <a:pt x="0" y="0"/>
                </a:lnTo>
                <a:lnTo>
                  <a:pt x="0" y="179069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9" name="object 51"/>
          <p:cNvSpPr/>
          <p:nvPr/>
        </p:nvSpPr>
        <p:spPr>
          <a:xfrm>
            <a:off x="4351982" y="5766316"/>
            <a:ext cx="1025525" cy="179070"/>
          </a:xfrm>
          <a:custGeom>
            <a:avLst/>
            <a:gdLst/>
            <a:ahLst/>
            <a:cxnLst/>
            <a:rect l="l" t="t" r="r" b="b"/>
            <a:pathLst>
              <a:path w="1025525" h="179070">
                <a:moveTo>
                  <a:pt x="0" y="179070"/>
                </a:moveTo>
                <a:lnTo>
                  <a:pt x="1025525" y="179070"/>
                </a:lnTo>
                <a:lnTo>
                  <a:pt x="102552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0" name="object 52"/>
          <p:cNvSpPr/>
          <p:nvPr/>
        </p:nvSpPr>
        <p:spPr>
          <a:xfrm>
            <a:off x="5377507" y="5766316"/>
            <a:ext cx="3076575" cy="179070"/>
          </a:xfrm>
          <a:custGeom>
            <a:avLst/>
            <a:gdLst/>
            <a:ahLst/>
            <a:cxnLst/>
            <a:rect l="l" t="t" r="r" b="b"/>
            <a:pathLst>
              <a:path w="3076575" h="179070">
                <a:moveTo>
                  <a:pt x="0" y="179070"/>
                </a:moveTo>
                <a:lnTo>
                  <a:pt x="3076575" y="179070"/>
                </a:lnTo>
                <a:lnTo>
                  <a:pt x="3076575" y="0"/>
                </a:lnTo>
                <a:lnTo>
                  <a:pt x="0" y="0"/>
                </a:lnTo>
                <a:lnTo>
                  <a:pt x="0" y="17907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4"/>
          <p:cNvSpPr/>
          <p:nvPr/>
        </p:nvSpPr>
        <p:spPr>
          <a:xfrm>
            <a:off x="4345632" y="310058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5"/>
          <p:cNvSpPr/>
          <p:nvPr/>
        </p:nvSpPr>
        <p:spPr>
          <a:xfrm>
            <a:off x="4345632" y="327965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6"/>
          <p:cNvSpPr/>
          <p:nvPr/>
        </p:nvSpPr>
        <p:spPr>
          <a:xfrm>
            <a:off x="4345632" y="345872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7"/>
          <p:cNvSpPr/>
          <p:nvPr/>
        </p:nvSpPr>
        <p:spPr>
          <a:xfrm>
            <a:off x="4345632" y="363779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8"/>
          <p:cNvSpPr/>
          <p:nvPr/>
        </p:nvSpPr>
        <p:spPr>
          <a:xfrm>
            <a:off x="4345632" y="381686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7" name="object 59"/>
          <p:cNvSpPr/>
          <p:nvPr/>
        </p:nvSpPr>
        <p:spPr>
          <a:xfrm>
            <a:off x="4345632" y="399593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9" name="object 61"/>
          <p:cNvSpPr/>
          <p:nvPr/>
        </p:nvSpPr>
        <p:spPr>
          <a:xfrm>
            <a:off x="4345632" y="415468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0" name="object 62"/>
          <p:cNvSpPr txBox="1"/>
          <p:nvPr/>
        </p:nvSpPr>
        <p:spPr>
          <a:xfrm>
            <a:off x="6476692" y="4685165"/>
            <a:ext cx="106299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15" dirty="0">
                <a:latin typeface="Calibri"/>
                <a:cs typeface="Calibri"/>
              </a:rPr>
              <a:t>A</a:t>
            </a:r>
            <a:r>
              <a:rPr sz="900" dirty="0">
                <a:latin typeface="Calibri"/>
                <a:cs typeface="Calibri"/>
              </a:rPr>
              <a:t>HD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/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5" dirty="0">
                <a:latin typeface="Calibri"/>
                <a:cs typeface="Calibri"/>
              </a:rPr>
              <a:t>T</a:t>
            </a:r>
            <a:r>
              <a:rPr sz="900" dirty="0">
                <a:latin typeface="Calibri"/>
                <a:cs typeface="Calibri"/>
              </a:rPr>
              <a:t>V</a:t>
            </a:r>
            <a:r>
              <a:rPr sz="900" spc="-5" dirty="0">
                <a:latin typeface="Calibri"/>
                <a:cs typeface="Calibri"/>
              </a:rPr>
              <a:t>I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15" dirty="0" smtClean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/</a:t>
            </a:r>
            <a:r>
              <a:rPr sz="900" spc="-5" dirty="0">
                <a:latin typeface="Calibri"/>
                <a:cs typeface="Calibri"/>
              </a:rPr>
              <a:t> C</a:t>
            </a:r>
            <a:r>
              <a:rPr sz="900" spc="5" dirty="0">
                <a:latin typeface="Calibri"/>
                <a:cs typeface="Calibri"/>
              </a:rPr>
              <a:t>V</a:t>
            </a:r>
            <a:r>
              <a:rPr sz="900" spc="-5" dirty="0">
                <a:latin typeface="Calibri"/>
                <a:cs typeface="Calibri"/>
              </a:rPr>
              <a:t>I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61" name="object 64"/>
          <p:cNvSpPr txBox="1"/>
          <p:nvPr/>
        </p:nvSpPr>
        <p:spPr>
          <a:xfrm>
            <a:off x="6203896" y="5061212"/>
            <a:ext cx="128905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5" dirty="0" smtClean="0">
                <a:latin typeface="Calibri"/>
                <a:cs typeface="Calibri"/>
              </a:rPr>
              <a:t> </a:t>
            </a:r>
            <a:r>
              <a:rPr sz="900" spc="-15" dirty="0">
                <a:latin typeface="Calibri"/>
                <a:cs typeface="Calibri"/>
              </a:rPr>
              <a:t>D</a:t>
            </a:r>
            <a:r>
              <a:rPr sz="900" spc="-20" dirty="0">
                <a:latin typeface="Calibri"/>
                <a:cs typeface="Calibri"/>
              </a:rPr>
              <a:t>N</a:t>
            </a:r>
            <a:r>
              <a:rPr sz="900" spc="-5" dirty="0">
                <a:latin typeface="Calibri"/>
                <a:cs typeface="Calibri"/>
              </a:rPr>
              <a:t>R,UT</a:t>
            </a:r>
            <a:r>
              <a:rPr sz="900" spc="-10" dirty="0">
                <a:latin typeface="Calibri"/>
                <a:cs typeface="Calibri"/>
              </a:rPr>
              <a:t>C</a:t>
            </a:r>
            <a:r>
              <a:rPr sz="900" spc="-5" dirty="0">
                <a:latin typeface="Calibri"/>
                <a:cs typeface="Calibri"/>
              </a:rPr>
              <a:t>,</a:t>
            </a:r>
            <a:r>
              <a:rPr sz="900" dirty="0">
                <a:latin typeface="Calibri"/>
                <a:cs typeface="Calibri"/>
              </a:rPr>
              <a:t>B</a:t>
            </a:r>
            <a:r>
              <a:rPr sz="900" spc="5" dirty="0">
                <a:latin typeface="Calibri"/>
                <a:cs typeface="Calibri"/>
              </a:rPr>
              <a:t>L</a:t>
            </a:r>
            <a:r>
              <a:rPr sz="900" spc="-10" dirty="0">
                <a:latin typeface="Calibri"/>
                <a:cs typeface="Calibri"/>
              </a:rPr>
              <a:t>C</a:t>
            </a:r>
            <a:r>
              <a:rPr sz="900" spc="-5" dirty="0">
                <a:latin typeface="Calibri"/>
                <a:cs typeface="Calibri"/>
              </a:rPr>
              <a:t>,</a:t>
            </a:r>
            <a:r>
              <a:rPr sz="900" spc="-10" dirty="0">
                <a:latin typeface="Calibri"/>
                <a:cs typeface="Calibri"/>
              </a:rPr>
              <a:t>e</a:t>
            </a:r>
            <a:r>
              <a:rPr sz="900" spc="-5" dirty="0">
                <a:latin typeface="Calibri"/>
                <a:cs typeface="Calibri"/>
              </a:rPr>
              <a:t>t</a:t>
            </a:r>
            <a:r>
              <a:rPr sz="900" spc="-10" dirty="0">
                <a:latin typeface="Calibri"/>
                <a:cs typeface="Calibri"/>
              </a:rPr>
              <a:t>c</a:t>
            </a:r>
            <a:r>
              <a:rPr sz="900" dirty="0">
                <a:latin typeface="Calibri"/>
                <a:cs typeface="Calibri"/>
              </a:rPr>
              <a:t>.</a:t>
            </a:r>
          </a:p>
        </p:txBody>
      </p:sp>
      <p:sp>
        <p:nvSpPr>
          <p:cNvPr id="62" name="object 65"/>
          <p:cNvSpPr/>
          <p:nvPr/>
        </p:nvSpPr>
        <p:spPr>
          <a:xfrm>
            <a:off x="4345632" y="433375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3" name="object 66"/>
          <p:cNvSpPr/>
          <p:nvPr/>
        </p:nvSpPr>
        <p:spPr>
          <a:xfrm>
            <a:off x="4345632" y="451282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4" name="object 67"/>
          <p:cNvSpPr/>
          <p:nvPr/>
        </p:nvSpPr>
        <p:spPr>
          <a:xfrm>
            <a:off x="4345632" y="469189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5" name="object 68"/>
          <p:cNvSpPr/>
          <p:nvPr/>
        </p:nvSpPr>
        <p:spPr>
          <a:xfrm>
            <a:off x="4345632" y="487096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6" name="object 69"/>
          <p:cNvSpPr/>
          <p:nvPr/>
        </p:nvSpPr>
        <p:spPr>
          <a:xfrm>
            <a:off x="4345632" y="505003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7" name="object 70"/>
          <p:cNvSpPr/>
          <p:nvPr/>
        </p:nvSpPr>
        <p:spPr>
          <a:xfrm>
            <a:off x="4345632" y="522910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8" name="object 71"/>
          <p:cNvSpPr/>
          <p:nvPr/>
        </p:nvSpPr>
        <p:spPr>
          <a:xfrm>
            <a:off x="4345632" y="540817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9" name="object 72"/>
          <p:cNvSpPr/>
          <p:nvPr/>
        </p:nvSpPr>
        <p:spPr>
          <a:xfrm>
            <a:off x="4345632" y="558724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0" name="object 73"/>
          <p:cNvSpPr/>
          <p:nvPr/>
        </p:nvSpPr>
        <p:spPr>
          <a:xfrm>
            <a:off x="4345632" y="576631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3" name="object 76"/>
          <p:cNvSpPr/>
          <p:nvPr/>
        </p:nvSpPr>
        <p:spPr>
          <a:xfrm>
            <a:off x="4345632" y="285293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4" name="object 77"/>
          <p:cNvSpPr/>
          <p:nvPr/>
        </p:nvSpPr>
        <p:spPr>
          <a:xfrm>
            <a:off x="4345632" y="5945386"/>
            <a:ext cx="4114800" cy="0"/>
          </a:xfrm>
          <a:custGeom>
            <a:avLst/>
            <a:gdLst/>
            <a:ahLst/>
            <a:cxnLst/>
            <a:rect l="l" t="t" r="r" b="b"/>
            <a:pathLst>
              <a:path w="4114800">
                <a:moveTo>
                  <a:pt x="0" y="0"/>
                </a:moveTo>
                <a:lnTo>
                  <a:pt x="41148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5" name="object 78"/>
          <p:cNvSpPr txBox="1"/>
          <p:nvPr/>
        </p:nvSpPr>
        <p:spPr>
          <a:xfrm>
            <a:off x="4374842" y="2914912"/>
            <a:ext cx="276860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맑은 고딕"/>
                <a:cs typeface="맑은 고딕"/>
              </a:rPr>
              <a:t>항</a:t>
            </a:r>
            <a:r>
              <a:rPr sz="900" spc="-140" dirty="0">
                <a:latin typeface="맑은 고딕"/>
                <a:cs typeface="맑은 고딕"/>
              </a:rPr>
              <a:t> </a:t>
            </a:r>
            <a:r>
              <a:rPr sz="900" dirty="0">
                <a:latin typeface="맑은 고딕"/>
                <a:cs typeface="맑은 고딕"/>
              </a:rPr>
              <a:t>목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76" name="object 79"/>
          <p:cNvSpPr txBox="1"/>
          <p:nvPr/>
        </p:nvSpPr>
        <p:spPr>
          <a:xfrm>
            <a:off x="6449895" y="2898147"/>
            <a:ext cx="68580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-30" dirty="0">
                <a:latin typeface="Calibri"/>
                <a:cs typeface="Calibri"/>
              </a:rPr>
              <a:t>A</a:t>
            </a:r>
            <a:r>
              <a:rPr sz="900" b="1" dirty="0">
                <a:latin typeface="Calibri"/>
                <a:cs typeface="Calibri"/>
              </a:rPr>
              <a:t>P</a:t>
            </a:r>
            <a:r>
              <a:rPr sz="900" b="1" spc="-5" dirty="0">
                <a:latin typeface="Calibri"/>
                <a:cs typeface="Calibri"/>
              </a:rPr>
              <a:t>D</a:t>
            </a:r>
            <a:r>
              <a:rPr sz="900" b="1" dirty="0">
                <a:latin typeface="Calibri"/>
                <a:cs typeface="Calibri"/>
              </a:rPr>
              <a:t>-O</a:t>
            </a:r>
            <a:r>
              <a:rPr sz="900" b="1" spc="-40" dirty="0">
                <a:latin typeface="Calibri"/>
                <a:cs typeface="Calibri"/>
              </a:rPr>
              <a:t>A</a:t>
            </a:r>
            <a:r>
              <a:rPr sz="900" b="1" dirty="0">
                <a:latin typeface="Calibri"/>
                <a:cs typeface="Calibri"/>
              </a:rPr>
              <a:t>C</a:t>
            </a:r>
            <a:r>
              <a:rPr sz="900" b="1" spc="-5" dirty="0">
                <a:latin typeface="Calibri"/>
                <a:cs typeface="Calibri"/>
              </a:rPr>
              <a:t>I</a:t>
            </a:r>
            <a:r>
              <a:rPr sz="900" b="1" spc="-20" dirty="0">
                <a:latin typeface="Calibri"/>
                <a:cs typeface="Calibri"/>
              </a:rPr>
              <a:t>R</a:t>
            </a:r>
            <a:r>
              <a:rPr sz="900" b="1" spc="-30" dirty="0">
                <a:latin typeface="Calibri"/>
                <a:cs typeface="Calibri"/>
              </a:rPr>
              <a:t>H</a:t>
            </a:r>
            <a:r>
              <a:rPr sz="900" b="1" spc="-5" dirty="0">
                <a:latin typeface="Calibri"/>
                <a:cs typeface="Calibri"/>
              </a:rPr>
              <a:t>1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7" name="object 80"/>
          <p:cNvSpPr txBox="1"/>
          <p:nvPr/>
        </p:nvSpPr>
        <p:spPr>
          <a:xfrm>
            <a:off x="4374842" y="3128272"/>
            <a:ext cx="506730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맑은 고딕"/>
                <a:cs typeface="맑은 고딕"/>
              </a:rPr>
              <a:t>촬상</a:t>
            </a:r>
            <a:r>
              <a:rPr sz="900" spc="-140" dirty="0">
                <a:latin typeface="맑은 고딕"/>
                <a:cs typeface="맑은 고딕"/>
              </a:rPr>
              <a:t> </a:t>
            </a:r>
            <a:r>
              <a:rPr sz="900" dirty="0">
                <a:latin typeface="맑은 고딕"/>
                <a:cs typeface="맑은 고딕"/>
              </a:rPr>
              <a:t>소자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78" name="object 81"/>
          <p:cNvSpPr txBox="1"/>
          <p:nvPr/>
        </p:nvSpPr>
        <p:spPr>
          <a:xfrm>
            <a:off x="5939482" y="3111508"/>
            <a:ext cx="205740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5" dirty="0" smtClean="0">
                <a:latin typeface="Calibri"/>
                <a:cs typeface="Calibri"/>
              </a:rPr>
              <a:t>1</a:t>
            </a:r>
            <a:r>
              <a:rPr sz="900" dirty="0" smtClean="0">
                <a:latin typeface="Calibri"/>
                <a:cs typeface="Calibri"/>
              </a:rPr>
              <a:t>/</a:t>
            </a:r>
            <a:r>
              <a:rPr lang="en-US" sz="900" spc="-5" dirty="0" smtClean="0">
                <a:latin typeface="Calibri"/>
                <a:cs typeface="Calibri"/>
              </a:rPr>
              <a:t>2.9</a:t>
            </a:r>
            <a:r>
              <a:rPr sz="900" dirty="0" smtClean="0">
                <a:latin typeface="Calibri"/>
                <a:cs typeface="Calibri"/>
              </a:rPr>
              <a:t>”</a:t>
            </a:r>
            <a:r>
              <a:rPr sz="900" spc="-40" dirty="0" smtClean="0">
                <a:latin typeface="Calibri"/>
                <a:cs typeface="Calibri"/>
              </a:rPr>
              <a:t> </a:t>
            </a:r>
            <a:r>
              <a:rPr lang="en-US" sz="900" spc="-40" dirty="0" smtClean="0">
                <a:latin typeface="Calibri"/>
                <a:cs typeface="Calibri"/>
              </a:rPr>
              <a:t>F23</a:t>
            </a:r>
            <a:r>
              <a:rPr sz="900" dirty="0" smtClean="0">
                <a:latin typeface="Calibri"/>
                <a:cs typeface="Calibri"/>
              </a:rPr>
              <a:t> </a:t>
            </a:r>
            <a:r>
              <a:rPr sz="900" spc="-75" dirty="0" smtClean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CMOS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20" dirty="0" smtClean="0">
                <a:latin typeface="Calibri"/>
                <a:cs typeface="Calibri"/>
              </a:rPr>
              <a:t>Se</a:t>
            </a:r>
            <a:r>
              <a:rPr sz="900" spc="-5" dirty="0" smtClean="0">
                <a:latin typeface="Calibri"/>
                <a:cs typeface="Calibri"/>
              </a:rPr>
              <a:t>ns</a:t>
            </a:r>
            <a:r>
              <a:rPr sz="900" spc="5" dirty="0" smtClean="0">
                <a:latin typeface="Calibri"/>
                <a:cs typeface="Calibri"/>
              </a:rPr>
              <a:t>o</a:t>
            </a:r>
            <a:r>
              <a:rPr sz="900" spc="-5" dirty="0" smtClean="0">
                <a:latin typeface="Calibri"/>
                <a:cs typeface="Calibri"/>
              </a:rPr>
              <a:t>r</a:t>
            </a:r>
            <a:r>
              <a:rPr lang="en-US" sz="900" spc="-5" dirty="0" smtClean="0">
                <a:latin typeface="Calibri"/>
                <a:cs typeface="Calibri"/>
              </a:rPr>
              <a:t> + </a:t>
            </a:r>
            <a:r>
              <a:rPr lang="en-US" sz="900" spc="-5" dirty="0" smtClean="0">
                <a:latin typeface="Calibri"/>
                <a:cs typeface="Calibri"/>
              </a:rPr>
              <a:t>TP3803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79" name="object 82"/>
          <p:cNvSpPr txBox="1"/>
          <p:nvPr/>
        </p:nvSpPr>
        <p:spPr>
          <a:xfrm>
            <a:off x="4374842" y="3307215"/>
            <a:ext cx="621030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맑은 고딕"/>
                <a:cs typeface="맑은 고딕"/>
              </a:rPr>
              <a:t>수평</a:t>
            </a:r>
            <a:r>
              <a:rPr sz="900" spc="-140" dirty="0">
                <a:latin typeface="맑은 고딕"/>
                <a:cs typeface="맑은 고딕"/>
              </a:rPr>
              <a:t> </a:t>
            </a:r>
            <a:r>
              <a:rPr sz="900" dirty="0">
                <a:latin typeface="맑은 고딕"/>
                <a:cs typeface="맑은 고딕"/>
              </a:rPr>
              <a:t>해상도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80" name="object 83"/>
          <p:cNvSpPr txBox="1"/>
          <p:nvPr/>
        </p:nvSpPr>
        <p:spPr>
          <a:xfrm>
            <a:off x="6320482" y="3290705"/>
            <a:ext cx="108674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 smtClean="0">
                <a:latin typeface="Calibri"/>
                <a:cs typeface="Calibri"/>
              </a:rPr>
              <a:t>1</a:t>
            </a:r>
            <a:r>
              <a:rPr sz="900" spc="-5" dirty="0" smtClean="0">
                <a:latin typeface="Calibri"/>
                <a:cs typeface="Calibri"/>
              </a:rPr>
              <a:t>0</a:t>
            </a:r>
            <a:r>
              <a:rPr sz="900" dirty="0" smtClean="0">
                <a:latin typeface="Calibri"/>
                <a:cs typeface="Calibri"/>
              </a:rPr>
              <a:t>8</a:t>
            </a:r>
            <a:r>
              <a:rPr sz="900" spc="-20" dirty="0" smtClean="0">
                <a:latin typeface="Calibri"/>
                <a:cs typeface="Calibri"/>
              </a:rPr>
              <a:t>0</a:t>
            </a:r>
            <a:r>
              <a:rPr sz="900" dirty="0" smtClean="0">
                <a:latin typeface="Calibri"/>
                <a:cs typeface="Calibri"/>
              </a:rPr>
              <a:t>P</a:t>
            </a:r>
            <a:r>
              <a:rPr lang="en-US" sz="900" dirty="0" smtClean="0">
                <a:latin typeface="Calibri"/>
                <a:cs typeface="Calibri"/>
              </a:rPr>
              <a:t> (2.0Mega Pixel)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81" name="object 84"/>
          <p:cNvSpPr txBox="1"/>
          <p:nvPr/>
        </p:nvSpPr>
        <p:spPr>
          <a:xfrm>
            <a:off x="4374842" y="3486412"/>
            <a:ext cx="506730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맑은 고딕"/>
                <a:cs typeface="맑은 고딕"/>
              </a:rPr>
              <a:t>총</a:t>
            </a:r>
            <a:r>
              <a:rPr sz="900" spc="-135" dirty="0">
                <a:latin typeface="맑은 고딕"/>
                <a:cs typeface="맑은 고딕"/>
              </a:rPr>
              <a:t> </a:t>
            </a:r>
            <a:r>
              <a:rPr sz="900" dirty="0">
                <a:latin typeface="맑은 고딕"/>
                <a:cs typeface="맑은 고딕"/>
              </a:rPr>
              <a:t>화소수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82" name="object 85"/>
          <p:cNvSpPr txBox="1"/>
          <p:nvPr/>
        </p:nvSpPr>
        <p:spPr>
          <a:xfrm>
            <a:off x="6425765" y="3469648"/>
            <a:ext cx="861694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5" dirty="0">
                <a:latin typeface="Calibri"/>
                <a:cs typeface="Calibri"/>
              </a:rPr>
              <a:t>192</a:t>
            </a:r>
            <a:r>
              <a:rPr sz="900" spc="-20" dirty="0">
                <a:latin typeface="Calibri"/>
                <a:cs typeface="Calibri"/>
              </a:rPr>
              <a:t>0</a:t>
            </a:r>
            <a:r>
              <a:rPr sz="900" dirty="0">
                <a:latin typeface="Calibri"/>
                <a:cs typeface="Calibri"/>
              </a:rPr>
              <a:t>(</a:t>
            </a:r>
            <a:r>
              <a:rPr sz="900" spc="-10" dirty="0">
                <a:latin typeface="Calibri"/>
                <a:cs typeface="Calibri"/>
              </a:rPr>
              <a:t>H</a:t>
            </a:r>
            <a:r>
              <a:rPr sz="900" dirty="0">
                <a:latin typeface="Calibri"/>
                <a:cs typeface="Calibri"/>
              </a:rPr>
              <a:t>)</a:t>
            </a:r>
            <a:r>
              <a:rPr sz="900" spc="-7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X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108</a:t>
            </a:r>
            <a:r>
              <a:rPr sz="900" spc="-20" dirty="0">
                <a:latin typeface="Calibri"/>
                <a:cs typeface="Calibri"/>
              </a:rPr>
              <a:t>0</a:t>
            </a:r>
            <a:r>
              <a:rPr sz="900" dirty="0">
                <a:latin typeface="Calibri"/>
                <a:cs typeface="Calibri"/>
              </a:rPr>
              <a:t>(</a:t>
            </a:r>
            <a:r>
              <a:rPr sz="900" spc="5" dirty="0">
                <a:latin typeface="Calibri"/>
                <a:cs typeface="Calibri"/>
              </a:rPr>
              <a:t>V</a:t>
            </a:r>
            <a:r>
              <a:rPr sz="900" dirty="0">
                <a:latin typeface="Calibri"/>
                <a:cs typeface="Calibri"/>
              </a:rPr>
              <a:t>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3" name="object 86"/>
          <p:cNvSpPr txBox="1"/>
          <p:nvPr/>
        </p:nvSpPr>
        <p:spPr>
          <a:xfrm>
            <a:off x="4374842" y="3665355"/>
            <a:ext cx="506730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맑은 고딕"/>
                <a:cs typeface="맑은 고딕"/>
              </a:rPr>
              <a:t>최</a:t>
            </a:r>
            <a:r>
              <a:rPr sz="900" spc="-135" dirty="0">
                <a:latin typeface="맑은 고딕"/>
                <a:cs typeface="맑은 고딕"/>
              </a:rPr>
              <a:t> </a:t>
            </a:r>
            <a:r>
              <a:rPr sz="900" dirty="0">
                <a:latin typeface="맑은 고딕"/>
                <a:cs typeface="맑은 고딕"/>
              </a:rPr>
              <a:t>저조도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84" name="object 87"/>
          <p:cNvSpPr txBox="1"/>
          <p:nvPr/>
        </p:nvSpPr>
        <p:spPr>
          <a:xfrm>
            <a:off x="5511110" y="3648591"/>
            <a:ext cx="259969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Calibri"/>
                <a:cs typeface="Calibri"/>
              </a:rPr>
              <a:t>C</a:t>
            </a:r>
            <a:r>
              <a:rPr sz="900" spc="5" dirty="0">
                <a:latin typeface="Calibri"/>
                <a:cs typeface="Calibri"/>
              </a:rPr>
              <a:t>o</a:t>
            </a:r>
            <a:r>
              <a:rPr sz="900" spc="-5" dirty="0">
                <a:latin typeface="Calibri"/>
                <a:cs typeface="Calibri"/>
              </a:rPr>
              <a:t>l</a:t>
            </a:r>
            <a:r>
              <a:rPr sz="900" spc="5" dirty="0">
                <a:latin typeface="Calibri"/>
                <a:cs typeface="Calibri"/>
              </a:rPr>
              <a:t>o</a:t>
            </a:r>
            <a:r>
              <a:rPr sz="900" spc="-5" dirty="0">
                <a:latin typeface="Calibri"/>
                <a:cs typeface="Calibri"/>
              </a:rPr>
              <a:t>r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0</a:t>
            </a:r>
            <a:r>
              <a:rPr sz="900" dirty="0">
                <a:latin typeface="Calibri"/>
                <a:cs typeface="Calibri"/>
              </a:rPr>
              <a:t>.</a:t>
            </a:r>
            <a:r>
              <a:rPr sz="900" spc="-10" dirty="0">
                <a:latin typeface="Calibri"/>
                <a:cs typeface="Calibri"/>
              </a:rPr>
              <a:t>1</a:t>
            </a:r>
            <a:r>
              <a:rPr sz="900" spc="5" dirty="0">
                <a:latin typeface="Calibri"/>
                <a:cs typeface="Calibri"/>
              </a:rPr>
              <a:t>L</a:t>
            </a:r>
            <a:r>
              <a:rPr sz="900" spc="-5" dirty="0">
                <a:latin typeface="Calibri"/>
                <a:cs typeface="Calibri"/>
              </a:rPr>
              <a:t>u</a:t>
            </a:r>
            <a:r>
              <a:rPr sz="900" spc="-20" dirty="0">
                <a:latin typeface="Calibri"/>
                <a:cs typeface="Calibri"/>
              </a:rPr>
              <a:t>x</a:t>
            </a:r>
            <a:r>
              <a:rPr sz="900" spc="-5" dirty="0">
                <a:latin typeface="Calibri"/>
                <a:cs typeface="Calibri"/>
              </a:rPr>
              <a:t>,</a:t>
            </a:r>
            <a:r>
              <a:rPr sz="900" spc="-6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B</a:t>
            </a:r>
            <a:r>
              <a:rPr sz="900" dirty="0">
                <a:latin typeface="Calibri"/>
                <a:cs typeface="Calibri"/>
              </a:rPr>
              <a:t>/</a:t>
            </a:r>
            <a:r>
              <a:rPr sz="900" spc="-10" dirty="0">
                <a:latin typeface="Calibri"/>
                <a:cs typeface="Calibri"/>
              </a:rPr>
              <a:t>W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0</a:t>
            </a:r>
            <a:r>
              <a:rPr sz="900" dirty="0">
                <a:latin typeface="Calibri"/>
                <a:cs typeface="Calibri"/>
              </a:rPr>
              <a:t>.</a:t>
            </a:r>
            <a:r>
              <a:rPr sz="900" spc="-10" dirty="0">
                <a:latin typeface="Calibri"/>
                <a:cs typeface="Calibri"/>
              </a:rPr>
              <a:t>01</a:t>
            </a:r>
            <a:r>
              <a:rPr sz="900" spc="5" dirty="0">
                <a:latin typeface="Calibri"/>
                <a:cs typeface="Calibri"/>
              </a:rPr>
              <a:t>L</a:t>
            </a:r>
            <a:r>
              <a:rPr sz="900" spc="-5" dirty="0">
                <a:latin typeface="Calibri"/>
                <a:cs typeface="Calibri"/>
              </a:rPr>
              <a:t>u</a:t>
            </a:r>
            <a:r>
              <a:rPr sz="900" dirty="0">
                <a:latin typeface="Calibri"/>
                <a:cs typeface="Calibri"/>
              </a:rPr>
              <a:t>x</a:t>
            </a:r>
            <a:r>
              <a:rPr sz="900" spc="-9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5" dirty="0">
                <a:latin typeface="Calibri"/>
                <a:cs typeface="Calibri"/>
              </a:rPr>
              <a:t>t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20" dirty="0">
                <a:latin typeface="Calibri"/>
                <a:cs typeface="Calibri"/>
              </a:rPr>
              <a:t>F</a:t>
            </a:r>
            <a:r>
              <a:rPr sz="900" spc="-5" dirty="0">
                <a:latin typeface="Calibri"/>
                <a:cs typeface="Calibri"/>
              </a:rPr>
              <a:t>1</a:t>
            </a:r>
            <a:r>
              <a:rPr sz="900" dirty="0">
                <a:latin typeface="Calibri"/>
                <a:cs typeface="Calibri"/>
              </a:rPr>
              <a:t>.</a:t>
            </a:r>
            <a:r>
              <a:rPr sz="900" spc="-5" dirty="0">
                <a:latin typeface="Calibri"/>
                <a:cs typeface="Calibri"/>
              </a:rPr>
              <a:t>2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&amp;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0</a:t>
            </a:r>
            <a:r>
              <a:rPr sz="900" dirty="0">
                <a:latin typeface="Calibri"/>
                <a:cs typeface="Calibri"/>
              </a:rPr>
              <a:t>.</a:t>
            </a:r>
            <a:r>
              <a:rPr sz="900" spc="-5" dirty="0">
                <a:latin typeface="Calibri"/>
                <a:cs typeface="Calibri"/>
              </a:rPr>
              <a:t>0</a:t>
            </a:r>
            <a:r>
              <a:rPr sz="900" spc="-50" dirty="0">
                <a:latin typeface="Calibri"/>
                <a:cs typeface="Calibri"/>
              </a:rPr>
              <a:t> </a:t>
            </a:r>
            <a:r>
              <a:rPr sz="900" spc="5" dirty="0">
                <a:latin typeface="Calibri"/>
                <a:cs typeface="Calibri"/>
              </a:rPr>
              <a:t>L</a:t>
            </a:r>
            <a:r>
              <a:rPr sz="900" spc="-5" dirty="0">
                <a:latin typeface="Calibri"/>
                <a:cs typeface="Calibri"/>
              </a:rPr>
              <a:t>u</a:t>
            </a:r>
            <a:r>
              <a:rPr sz="900" dirty="0">
                <a:latin typeface="Calibri"/>
                <a:cs typeface="Calibri"/>
              </a:rPr>
              <a:t>x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(</a:t>
            </a:r>
            <a:r>
              <a:rPr sz="900" spc="-5" dirty="0">
                <a:latin typeface="Calibri"/>
                <a:cs typeface="Calibri"/>
              </a:rPr>
              <a:t>IR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spc="5" dirty="0">
                <a:latin typeface="Calibri"/>
                <a:cs typeface="Calibri"/>
              </a:rPr>
              <a:t>L</a:t>
            </a:r>
            <a:r>
              <a:rPr sz="900" dirty="0">
                <a:latin typeface="Calibri"/>
                <a:cs typeface="Calibri"/>
              </a:rPr>
              <a:t>E</a:t>
            </a:r>
            <a:r>
              <a:rPr sz="900" spc="-5" dirty="0">
                <a:latin typeface="Calibri"/>
                <a:cs typeface="Calibri"/>
              </a:rPr>
              <a:t>D</a:t>
            </a:r>
            <a:r>
              <a:rPr sz="900" dirty="0">
                <a:latin typeface="Calibri"/>
                <a:cs typeface="Calibri"/>
              </a:rPr>
              <a:t>s</a:t>
            </a:r>
            <a:r>
              <a:rPr sz="900" spc="-5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</a:t>
            </a:r>
            <a:r>
              <a:rPr sz="900" spc="-30" dirty="0">
                <a:latin typeface="Calibri"/>
                <a:cs typeface="Calibri"/>
              </a:rPr>
              <a:t>N</a:t>
            </a:r>
            <a:r>
              <a:rPr sz="900" dirty="0">
                <a:latin typeface="Calibri"/>
                <a:cs typeface="Calibri"/>
              </a:rPr>
              <a:t>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5" name="object 88"/>
          <p:cNvSpPr txBox="1"/>
          <p:nvPr/>
        </p:nvSpPr>
        <p:spPr>
          <a:xfrm>
            <a:off x="4374842" y="3839726"/>
            <a:ext cx="447040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spc="-30" baseline="6172" dirty="0">
                <a:latin typeface="Calibri"/>
                <a:cs typeface="Calibri"/>
              </a:rPr>
              <a:t>S</a:t>
            </a:r>
            <a:r>
              <a:rPr sz="1350" baseline="6172" dirty="0">
                <a:latin typeface="Calibri"/>
                <a:cs typeface="Calibri"/>
              </a:rPr>
              <a:t>/</a:t>
            </a:r>
            <a:r>
              <a:rPr sz="1350" spc="-15" baseline="6172" dirty="0">
                <a:latin typeface="Calibri"/>
                <a:cs typeface="Calibri"/>
              </a:rPr>
              <a:t>N</a:t>
            </a:r>
            <a:r>
              <a:rPr sz="1350" spc="-30" baseline="6172" dirty="0">
                <a:latin typeface="Calibri"/>
                <a:cs typeface="Calibri"/>
              </a:rPr>
              <a:t> </a:t>
            </a:r>
            <a:r>
              <a:rPr sz="900" dirty="0">
                <a:latin typeface="맑은 고딕"/>
                <a:cs typeface="맑은 고딕"/>
              </a:rPr>
              <a:t>비율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86" name="object 89"/>
          <p:cNvSpPr txBox="1"/>
          <p:nvPr/>
        </p:nvSpPr>
        <p:spPr>
          <a:xfrm>
            <a:off x="6460817" y="3827788"/>
            <a:ext cx="774065" cy="156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20" dirty="0">
                <a:latin typeface="Calibri"/>
                <a:cs typeface="Calibri"/>
              </a:rPr>
              <a:t>M</a:t>
            </a:r>
            <a:r>
              <a:rPr sz="900" dirty="0">
                <a:latin typeface="Calibri"/>
                <a:cs typeface="Calibri"/>
              </a:rPr>
              <a:t>o</a:t>
            </a:r>
            <a:r>
              <a:rPr sz="900" spc="-15" dirty="0">
                <a:latin typeface="Calibri"/>
                <a:cs typeface="Calibri"/>
              </a:rPr>
              <a:t>r</a:t>
            </a:r>
            <a:r>
              <a:rPr sz="900" dirty="0">
                <a:latin typeface="Calibri"/>
                <a:cs typeface="Calibri"/>
              </a:rPr>
              <a:t>e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5" dirty="0">
                <a:latin typeface="Calibri"/>
                <a:cs typeface="Calibri"/>
              </a:rPr>
              <a:t>t</a:t>
            </a:r>
            <a:r>
              <a:rPr sz="900" spc="-10" dirty="0">
                <a:latin typeface="Calibri"/>
                <a:cs typeface="Calibri"/>
              </a:rPr>
              <a:t>h</a:t>
            </a:r>
            <a:r>
              <a:rPr sz="900" spc="-5" dirty="0">
                <a:latin typeface="Calibri"/>
                <a:cs typeface="Calibri"/>
              </a:rPr>
              <a:t>a</a:t>
            </a:r>
            <a:r>
              <a:rPr sz="900" dirty="0">
                <a:latin typeface="Calibri"/>
                <a:cs typeface="Calibri"/>
              </a:rPr>
              <a:t>n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15" dirty="0">
                <a:latin typeface="Calibri"/>
                <a:cs typeface="Calibri"/>
              </a:rPr>
              <a:t>72</a:t>
            </a:r>
            <a:r>
              <a:rPr sz="900" spc="-10" dirty="0">
                <a:latin typeface="Calibri"/>
                <a:cs typeface="Calibri"/>
              </a:rPr>
              <a:t>d</a:t>
            </a:r>
            <a:r>
              <a:rPr sz="900" dirty="0">
                <a:latin typeface="Calibri"/>
                <a:cs typeface="Calibri"/>
              </a:rPr>
              <a:t>B</a:t>
            </a:r>
          </a:p>
        </p:txBody>
      </p:sp>
      <p:sp>
        <p:nvSpPr>
          <p:cNvPr id="87" name="object 90"/>
          <p:cNvSpPr txBox="1"/>
          <p:nvPr/>
        </p:nvSpPr>
        <p:spPr>
          <a:xfrm>
            <a:off x="4375096" y="4023495"/>
            <a:ext cx="505459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맑은 고딕"/>
                <a:cs typeface="맑은 고딕"/>
              </a:rPr>
              <a:t>전자</a:t>
            </a:r>
            <a:r>
              <a:rPr sz="900" spc="-140" dirty="0">
                <a:latin typeface="맑은 고딕"/>
                <a:cs typeface="맑은 고딕"/>
              </a:rPr>
              <a:t> </a:t>
            </a:r>
            <a:r>
              <a:rPr sz="900" dirty="0">
                <a:latin typeface="맑은 고딕"/>
                <a:cs typeface="맑은 고딕"/>
              </a:rPr>
              <a:t>셔터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88" name="object 91"/>
          <p:cNvSpPr txBox="1"/>
          <p:nvPr/>
        </p:nvSpPr>
        <p:spPr>
          <a:xfrm>
            <a:off x="6337118" y="4006731"/>
            <a:ext cx="1042669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Calibri"/>
                <a:cs typeface="Calibri"/>
              </a:rPr>
              <a:t>1/</a:t>
            </a:r>
            <a:r>
              <a:rPr sz="900" spc="-10" dirty="0">
                <a:latin typeface="Calibri"/>
                <a:cs typeface="Calibri"/>
              </a:rPr>
              <a:t>5</a:t>
            </a:r>
            <a:r>
              <a:rPr sz="900" spc="-5" dirty="0">
                <a:latin typeface="Calibri"/>
                <a:cs typeface="Calibri"/>
              </a:rPr>
              <a:t>0</a:t>
            </a:r>
            <a:r>
              <a:rPr sz="900" spc="-6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(</a:t>
            </a:r>
            <a:r>
              <a:rPr sz="900" spc="-5" dirty="0">
                <a:latin typeface="Calibri"/>
                <a:cs typeface="Calibri"/>
              </a:rPr>
              <a:t>6</a:t>
            </a:r>
            <a:r>
              <a:rPr sz="900" spc="-10" dirty="0">
                <a:latin typeface="Calibri"/>
                <a:cs typeface="Calibri"/>
              </a:rPr>
              <a:t>0</a:t>
            </a:r>
            <a:r>
              <a:rPr sz="900" dirty="0">
                <a:latin typeface="Calibri"/>
                <a:cs typeface="Calibri"/>
              </a:rPr>
              <a:t>)</a:t>
            </a:r>
            <a:r>
              <a:rPr sz="900" spc="-4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~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10,0</a:t>
            </a:r>
            <a:r>
              <a:rPr sz="900" spc="-15" dirty="0">
                <a:latin typeface="Calibri"/>
                <a:cs typeface="Calibri"/>
              </a:rPr>
              <a:t>0</a:t>
            </a:r>
            <a:r>
              <a:rPr sz="900" spc="-25" dirty="0">
                <a:latin typeface="Calibri"/>
                <a:cs typeface="Calibri"/>
              </a:rPr>
              <a:t>0se</a:t>
            </a:r>
            <a:r>
              <a:rPr sz="900" spc="-5" dirty="0">
                <a:latin typeface="Calibri"/>
                <a:cs typeface="Calibri"/>
              </a:rPr>
              <a:t>c</a:t>
            </a:r>
            <a:r>
              <a:rPr sz="900" dirty="0">
                <a:latin typeface="Calibri"/>
                <a:cs typeface="Calibri"/>
              </a:rPr>
              <a:t>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9" name="object 94"/>
          <p:cNvSpPr txBox="1"/>
          <p:nvPr/>
        </p:nvSpPr>
        <p:spPr>
          <a:xfrm>
            <a:off x="4375096" y="4177292"/>
            <a:ext cx="777875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spc="-60" baseline="6172" dirty="0">
                <a:latin typeface="Calibri"/>
                <a:cs typeface="Calibri"/>
              </a:rPr>
              <a:t>A</a:t>
            </a:r>
            <a:r>
              <a:rPr sz="1350" spc="-44" baseline="6172" dirty="0">
                <a:latin typeface="Calibri"/>
                <a:cs typeface="Calibri"/>
              </a:rPr>
              <a:t>G</a:t>
            </a:r>
            <a:r>
              <a:rPr sz="1350" baseline="6172" dirty="0">
                <a:latin typeface="Calibri"/>
                <a:cs typeface="Calibri"/>
              </a:rPr>
              <a:t>C (</a:t>
            </a:r>
            <a:r>
              <a:rPr sz="1350" spc="-44" baseline="6172" dirty="0">
                <a:latin typeface="Calibri"/>
                <a:cs typeface="Calibri"/>
              </a:rPr>
              <a:t>G</a:t>
            </a:r>
            <a:r>
              <a:rPr sz="1350" baseline="6172" dirty="0">
                <a:latin typeface="Calibri"/>
                <a:cs typeface="Calibri"/>
              </a:rPr>
              <a:t>a</a:t>
            </a:r>
            <a:r>
              <a:rPr sz="1350" spc="-7" baseline="6172" dirty="0">
                <a:latin typeface="Calibri"/>
                <a:cs typeface="Calibri"/>
              </a:rPr>
              <a:t>i</a:t>
            </a:r>
            <a:r>
              <a:rPr sz="1350" baseline="6172" dirty="0">
                <a:latin typeface="Calibri"/>
                <a:cs typeface="Calibri"/>
              </a:rPr>
              <a:t>n</a:t>
            </a:r>
            <a:r>
              <a:rPr sz="1350" spc="-30" baseline="6172" dirty="0">
                <a:latin typeface="Calibri"/>
                <a:cs typeface="Calibri"/>
              </a:rPr>
              <a:t> </a:t>
            </a:r>
            <a:r>
              <a:rPr sz="900" dirty="0">
                <a:latin typeface="맑은 고딕"/>
                <a:cs typeface="맑은 고딕"/>
              </a:rPr>
              <a:t>조정</a:t>
            </a:r>
            <a:r>
              <a:rPr sz="1350" baseline="6172" dirty="0">
                <a:latin typeface="Calibri"/>
                <a:cs typeface="Calibri"/>
              </a:rPr>
              <a:t>)</a:t>
            </a:r>
            <a:endParaRPr sz="1350" baseline="6172">
              <a:latin typeface="Calibri"/>
              <a:cs typeface="Calibri"/>
            </a:endParaRPr>
          </a:p>
        </p:txBody>
      </p:sp>
      <p:sp>
        <p:nvSpPr>
          <p:cNvPr id="90" name="object 95"/>
          <p:cNvSpPr txBox="1"/>
          <p:nvPr/>
        </p:nvSpPr>
        <p:spPr>
          <a:xfrm>
            <a:off x="6149285" y="4181864"/>
            <a:ext cx="1265555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5" dirty="0">
                <a:latin typeface="맑은 고딕"/>
                <a:cs typeface="맑은 고딕"/>
              </a:rPr>
              <a:t>A</a:t>
            </a:r>
            <a:r>
              <a:rPr sz="900" spc="-10" dirty="0">
                <a:latin typeface="맑은 고딕"/>
                <a:cs typeface="맑은 고딕"/>
              </a:rPr>
              <a:t>GC</a:t>
            </a:r>
            <a:r>
              <a:rPr sz="900" dirty="0">
                <a:latin typeface="맑은 고딕"/>
                <a:cs typeface="맑은 고딕"/>
              </a:rPr>
              <a:t>/</a:t>
            </a:r>
            <a:r>
              <a:rPr sz="900" spc="-5" dirty="0">
                <a:latin typeface="맑은 고딕"/>
                <a:cs typeface="맑은 고딕"/>
              </a:rPr>
              <a:t>A</a:t>
            </a:r>
            <a:r>
              <a:rPr sz="900" spc="-10" dirty="0">
                <a:latin typeface="맑은 고딕"/>
                <a:cs typeface="맑은 고딕"/>
              </a:rPr>
              <a:t>GC+Sl</a:t>
            </a:r>
            <a:r>
              <a:rPr sz="900" spc="-5" dirty="0">
                <a:latin typeface="맑은 고딕"/>
                <a:cs typeface="맑은 고딕"/>
              </a:rPr>
              <a:t>o</a:t>
            </a:r>
            <a:r>
              <a:rPr sz="900" dirty="0">
                <a:latin typeface="맑은 고딕"/>
                <a:cs typeface="맑은 고딕"/>
              </a:rPr>
              <a:t>w</a:t>
            </a:r>
            <a:r>
              <a:rPr sz="900" spc="-5" dirty="0">
                <a:latin typeface="맑은 고딕"/>
                <a:cs typeface="맑은 고딕"/>
              </a:rPr>
              <a:t> S</a:t>
            </a:r>
            <a:r>
              <a:rPr sz="900" spc="-15" dirty="0">
                <a:latin typeface="맑은 고딕"/>
                <a:cs typeface="맑은 고딕"/>
              </a:rPr>
              <a:t>h</a:t>
            </a:r>
            <a:r>
              <a:rPr sz="900" spc="-5" dirty="0">
                <a:latin typeface="맑은 고딕"/>
                <a:cs typeface="맑은 고딕"/>
              </a:rPr>
              <a:t>utt</a:t>
            </a:r>
            <a:r>
              <a:rPr sz="900" spc="-10" dirty="0">
                <a:latin typeface="맑은 고딕"/>
                <a:cs typeface="맑은 고딕"/>
              </a:rPr>
              <a:t>er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91" name="object 96"/>
          <p:cNvSpPr txBox="1"/>
          <p:nvPr/>
        </p:nvSpPr>
        <p:spPr>
          <a:xfrm>
            <a:off x="4375096" y="4361188"/>
            <a:ext cx="711200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맑은 고딕"/>
                <a:cs typeface="맑은 고딕"/>
              </a:rPr>
              <a:t>화이트밸런스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92" name="object 97"/>
          <p:cNvSpPr txBox="1"/>
          <p:nvPr/>
        </p:nvSpPr>
        <p:spPr>
          <a:xfrm>
            <a:off x="6822004" y="4344424"/>
            <a:ext cx="246379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30" dirty="0">
                <a:latin typeface="Calibri"/>
                <a:cs typeface="Calibri"/>
              </a:rPr>
              <a:t>A</a:t>
            </a:r>
            <a:r>
              <a:rPr sz="900" spc="-5" dirty="0">
                <a:latin typeface="Calibri"/>
                <a:cs typeface="Calibri"/>
              </a:rPr>
              <a:t>u</a:t>
            </a:r>
            <a:r>
              <a:rPr sz="900" spc="-20" dirty="0">
                <a:latin typeface="Calibri"/>
                <a:cs typeface="Calibri"/>
              </a:rPr>
              <a:t>t</a:t>
            </a:r>
            <a:r>
              <a:rPr sz="900" dirty="0">
                <a:latin typeface="Calibri"/>
                <a:cs typeface="Calibri"/>
              </a:rPr>
              <a:t>o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3" name="object 98"/>
          <p:cNvSpPr txBox="1"/>
          <p:nvPr/>
        </p:nvSpPr>
        <p:spPr>
          <a:xfrm>
            <a:off x="4375349" y="4540004"/>
            <a:ext cx="254000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맑은 고딕"/>
                <a:cs typeface="맑은 고딕"/>
              </a:rPr>
              <a:t>렌즈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94" name="object 99"/>
          <p:cNvSpPr txBox="1"/>
          <p:nvPr/>
        </p:nvSpPr>
        <p:spPr>
          <a:xfrm>
            <a:off x="6092390" y="4523240"/>
            <a:ext cx="201841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900" dirty="0" smtClean="0">
                <a:latin typeface="Calibri"/>
                <a:cs typeface="Calibri"/>
              </a:rPr>
              <a:t>4</a:t>
            </a:r>
            <a:r>
              <a:rPr sz="900" spc="-25" dirty="0" smtClean="0">
                <a:latin typeface="Calibri"/>
                <a:cs typeface="Calibri"/>
              </a:rPr>
              <a:t>m</a:t>
            </a:r>
            <a:r>
              <a:rPr sz="900" spc="-10" dirty="0" smtClean="0">
                <a:latin typeface="Calibri"/>
                <a:cs typeface="Calibri"/>
              </a:rPr>
              <a:t>m</a:t>
            </a:r>
            <a:r>
              <a:rPr lang="en-US" sz="900" spc="-10" dirty="0" smtClean="0">
                <a:latin typeface="Calibri"/>
                <a:cs typeface="Calibri"/>
              </a:rPr>
              <a:t> / 6mm</a:t>
            </a:r>
            <a:r>
              <a:rPr sz="900" spc="-35" dirty="0" smtClean="0">
                <a:latin typeface="Calibri"/>
                <a:cs typeface="Calibri"/>
              </a:rPr>
              <a:t> </a:t>
            </a:r>
            <a:r>
              <a:rPr lang="en-US" sz="900" spc="-35" dirty="0" smtClean="0">
                <a:latin typeface="Calibri"/>
                <a:cs typeface="Calibri"/>
              </a:rPr>
              <a:t>/ 2.8-12mm  </a:t>
            </a:r>
            <a:r>
              <a:rPr sz="900" spc="-25" dirty="0" smtClean="0">
                <a:latin typeface="Calibri"/>
                <a:cs typeface="Calibri"/>
              </a:rPr>
              <a:t>3</a:t>
            </a:r>
            <a:r>
              <a:rPr lang="en-US" sz="900" spc="-25" dirty="0" smtClean="0">
                <a:latin typeface="Calibri"/>
                <a:cs typeface="Calibri"/>
              </a:rPr>
              <a:t>MP </a:t>
            </a:r>
            <a:r>
              <a:rPr sz="900" spc="-25" dirty="0" smtClean="0">
                <a:latin typeface="Calibri"/>
                <a:cs typeface="Calibri"/>
              </a:rPr>
              <a:t>M</a:t>
            </a:r>
            <a:r>
              <a:rPr sz="900" spc="-15" dirty="0" smtClean="0">
                <a:latin typeface="Calibri"/>
                <a:cs typeface="Calibri"/>
              </a:rPr>
              <a:t>a</a:t>
            </a:r>
            <a:r>
              <a:rPr sz="900" spc="-20" dirty="0" smtClean="0">
                <a:latin typeface="Calibri"/>
                <a:cs typeface="Calibri"/>
              </a:rPr>
              <a:t>nu</a:t>
            </a:r>
            <a:r>
              <a:rPr sz="900" spc="-15" dirty="0" smtClean="0">
                <a:latin typeface="Calibri"/>
                <a:cs typeface="Calibri"/>
              </a:rPr>
              <a:t>a</a:t>
            </a:r>
            <a:r>
              <a:rPr sz="900" dirty="0" smtClean="0">
                <a:latin typeface="Calibri"/>
                <a:cs typeface="Calibri"/>
              </a:rPr>
              <a:t>l</a:t>
            </a:r>
            <a:r>
              <a:rPr sz="900" spc="-5" dirty="0" smtClean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L</a:t>
            </a:r>
            <a:r>
              <a:rPr sz="900" spc="-25" dirty="0">
                <a:latin typeface="Calibri"/>
                <a:cs typeface="Calibri"/>
              </a:rPr>
              <a:t>e</a:t>
            </a:r>
            <a:r>
              <a:rPr sz="900" spc="-20" dirty="0">
                <a:latin typeface="Calibri"/>
                <a:cs typeface="Calibri"/>
              </a:rPr>
              <a:t>n</a:t>
            </a:r>
            <a:r>
              <a:rPr sz="900" dirty="0">
                <a:latin typeface="Calibri"/>
                <a:cs typeface="Calibri"/>
              </a:rPr>
              <a:t>s</a:t>
            </a:r>
          </a:p>
        </p:txBody>
      </p:sp>
      <p:sp>
        <p:nvSpPr>
          <p:cNvPr id="95" name="object 100"/>
          <p:cNvSpPr txBox="1"/>
          <p:nvPr/>
        </p:nvSpPr>
        <p:spPr>
          <a:xfrm>
            <a:off x="4375349" y="4702183"/>
            <a:ext cx="703580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15" dirty="0">
                <a:latin typeface="맑은 고딕"/>
                <a:cs typeface="맑은 고딕"/>
              </a:rPr>
              <a:t>출력모드선</a:t>
            </a:r>
            <a:r>
              <a:rPr sz="900" dirty="0">
                <a:latin typeface="맑은 고딕"/>
                <a:cs typeface="맑은 고딕"/>
              </a:rPr>
              <a:t>택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96" name="object 101"/>
          <p:cNvSpPr txBox="1"/>
          <p:nvPr/>
        </p:nvSpPr>
        <p:spPr>
          <a:xfrm>
            <a:off x="4374842" y="4898779"/>
            <a:ext cx="482600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맑은 고딕"/>
                <a:cs typeface="맑은 고딕"/>
              </a:rPr>
              <a:t>영상출력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97" name="object 102"/>
          <p:cNvSpPr txBox="1"/>
          <p:nvPr/>
        </p:nvSpPr>
        <p:spPr>
          <a:xfrm>
            <a:off x="6628203" y="4882396"/>
            <a:ext cx="57150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900" dirty="0" smtClean="0">
                <a:latin typeface="Calibri"/>
                <a:cs typeface="Calibri"/>
              </a:rPr>
              <a:t>BNC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98" name="object 103"/>
          <p:cNvSpPr txBox="1"/>
          <p:nvPr/>
        </p:nvSpPr>
        <p:spPr>
          <a:xfrm>
            <a:off x="4374842" y="5061212"/>
            <a:ext cx="28067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5" dirty="0">
                <a:latin typeface="Calibri"/>
                <a:cs typeface="Calibri"/>
              </a:rPr>
              <a:t>O</a:t>
            </a:r>
            <a:r>
              <a:rPr sz="900" dirty="0">
                <a:latin typeface="Calibri"/>
                <a:cs typeface="Calibri"/>
              </a:rPr>
              <a:t>.</a:t>
            </a:r>
            <a:r>
              <a:rPr sz="900" spc="-20" dirty="0">
                <a:latin typeface="Calibri"/>
                <a:cs typeface="Calibri"/>
              </a:rPr>
              <a:t>S</a:t>
            </a:r>
            <a:r>
              <a:rPr sz="900" dirty="0">
                <a:latin typeface="Calibri"/>
                <a:cs typeface="Calibri"/>
              </a:rPr>
              <a:t>.D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9" name="object 104"/>
          <p:cNvSpPr txBox="1"/>
          <p:nvPr/>
        </p:nvSpPr>
        <p:spPr>
          <a:xfrm>
            <a:off x="4375096" y="5240155"/>
            <a:ext cx="31432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5" dirty="0">
                <a:latin typeface="Calibri"/>
                <a:cs typeface="Calibri"/>
              </a:rPr>
              <a:t>IR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spc="5" dirty="0">
                <a:latin typeface="Calibri"/>
                <a:cs typeface="Calibri"/>
              </a:rPr>
              <a:t>L</a:t>
            </a:r>
            <a:r>
              <a:rPr sz="900" dirty="0">
                <a:latin typeface="Calibri"/>
                <a:cs typeface="Calibri"/>
              </a:rPr>
              <a:t>ED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0" name="object 105"/>
          <p:cNvSpPr txBox="1"/>
          <p:nvPr/>
        </p:nvSpPr>
        <p:spPr>
          <a:xfrm>
            <a:off x="6484947" y="5240155"/>
            <a:ext cx="90233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10" dirty="0" smtClean="0">
                <a:latin typeface="Calibri"/>
                <a:cs typeface="Calibri"/>
              </a:rPr>
              <a:t>4</a:t>
            </a:r>
            <a:r>
              <a:rPr sz="900" spc="-20" dirty="0" smtClean="0">
                <a:latin typeface="Calibri"/>
                <a:cs typeface="Calibri"/>
              </a:rPr>
              <a:t>e</a:t>
            </a:r>
            <a:r>
              <a:rPr sz="900" dirty="0" smtClean="0">
                <a:latin typeface="Calibri"/>
                <a:cs typeface="Calibri"/>
              </a:rPr>
              <a:t>a</a:t>
            </a:r>
            <a:r>
              <a:rPr lang="en-US" sz="900" dirty="0" smtClean="0">
                <a:latin typeface="Calibri"/>
                <a:cs typeface="Calibri"/>
              </a:rPr>
              <a:t> IR/LED’S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01" name="object 106"/>
          <p:cNvSpPr txBox="1"/>
          <p:nvPr/>
        </p:nvSpPr>
        <p:spPr>
          <a:xfrm>
            <a:off x="4374842" y="5435862"/>
            <a:ext cx="506730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맑은 고딕"/>
                <a:cs typeface="맑은 고딕"/>
              </a:rPr>
              <a:t>사용</a:t>
            </a:r>
            <a:r>
              <a:rPr sz="900" spc="-140" dirty="0">
                <a:latin typeface="맑은 고딕"/>
                <a:cs typeface="맑은 고딕"/>
              </a:rPr>
              <a:t> </a:t>
            </a:r>
            <a:r>
              <a:rPr sz="900" dirty="0">
                <a:latin typeface="맑은 고딕"/>
                <a:cs typeface="맑은 고딕"/>
              </a:rPr>
              <a:t>전원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102" name="object 107"/>
          <p:cNvSpPr txBox="1"/>
          <p:nvPr/>
        </p:nvSpPr>
        <p:spPr>
          <a:xfrm>
            <a:off x="6396682" y="5419352"/>
            <a:ext cx="73660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5" dirty="0">
                <a:latin typeface="Calibri"/>
                <a:cs typeface="Calibri"/>
              </a:rPr>
              <a:t>DC1</a:t>
            </a:r>
            <a:r>
              <a:rPr sz="900" dirty="0">
                <a:latin typeface="Calibri"/>
                <a:cs typeface="Calibri"/>
              </a:rPr>
              <a:t>2V</a:t>
            </a:r>
            <a:r>
              <a:rPr sz="900" spc="-70" dirty="0">
                <a:latin typeface="Calibri"/>
                <a:cs typeface="Calibri"/>
              </a:rPr>
              <a:t> </a:t>
            </a:r>
            <a:r>
              <a:rPr sz="900" spc="-20" dirty="0">
                <a:latin typeface="Calibri"/>
                <a:cs typeface="Calibri"/>
              </a:rPr>
              <a:t>1000m</a:t>
            </a:r>
            <a:r>
              <a:rPr sz="900" spc="-10" dirty="0">
                <a:latin typeface="Calibri"/>
                <a:cs typeface="Calibri"/>
              </a:rPr>
              <a:t>A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03" name="object 108"/>
          <p:cNvSpPr txBox="1"/>
          <p:nvPr/>
        </p:nvSpPr>
        <p:spPr>
          <a:xfrm>
            <a:off x="4374842" y="5615059"/>
            <a:ext cx="899794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맑은 고딕"/>
                <a:cs typeface="맑은 고딕"/>
              </a:rPr>
              <a:t>동작</a:t>
            </a:r>
            <a:r>
              <a:rPr sz="900" spc="-140" dirty="0">
                <a:latin typeface="맑은 고딕"/>
                <a:cs typeface="맑은 고딕"/>
              </a:rPr>
              <a:t> </a:t>
            </a:r>
            <a:r>
              <a:rPr sz="900" dirty="0">
                <a:latin typeface="맑은 고딕"/>
                <a:cs typeface="맑은 고딕"/>
              </a:rPr>
              <a:t>온도</a:t>
            </a:r>
            <a:r>
              <a:rPr sz="900" spc="-120" dirty="0">
                <a:latin typeface="맑은 고딕"/>
                <a:cs typeface="맑은 고딕"/>
              </a:rPr>
              <a:t> </a:t>
            </a:r>
            <a:r>
              <a:rPr sz="900" dirty="0">
                <a:latin typeface="맑은 고딕"/>
                <a:cs typeface="맑은 고딕"/>
              </a:rPr>
              <a:t>및</a:t>
            </a:r>
            <a:r>
              <a:rPr sz="900" spc="-125" dirty="0">
                <a:latin typeface="맑은 고딕"/>
                <a:cs typeface="맑은 고딕"/>
              </a:rPr>
              <a:t> </a:t>
            </a:r>
            <a:r>
              <a:rPr sz="900" dirty="0">
                <a:latin typeface="맑은 고딕"/>
                <a:cs typeface="맑은 고딕"/>
              </a:rPr>
              <a:t>습도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104" name="object 109"/>
          <p:cNvSpPr txBox="1"/>
          <p:nvPr/>
        </p:nvSpPr>
        <p:spPr>
          <a:xfrm>
            <a:off x="5844866" y="5602866"/>
            <a:ext cx="211772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Calibri"/>
                <a:cs typeface="Calibri"/>
              </a:rPr>
              <a:t>-</a:t>
            </a:r>
            <a:r>
              <a:rPr sz="900" spc="-10" dirty="0">
                <a:latin typeface="Calibri"/>
                <a:cs typeface="Calibri"/>
              </a:rPr>
              <a:t>1</a:t>
            </a:r>
            <a:r>
              <a:rPr sz="900" spc="-20" dirty="0">
                <a:latin typeface="Calibri"/>
                <a:cs typeface="Calibri"/>
              </a:rPr>
              <a:t>0</a:t>
            </a:r>
            <a:r>
              <a:rPr sz="900" dirty="0">
                <a:latin typeface="굴림"/>
                <a:cs typeface="굴림"/>
              </a:rPr>
              <a:t>℃</a:t>
            </a:r>
            <a:r>
              <a:rPr sz="900" spc="-135" dirty="0">
                <a:latin typeface="굴림"/>
                <a:cs typeface="굴림"/>
              </a:rPr>
              <a:t> </a:t>
            </a:r>
            <a:r>
              <a:rPr sz="900" spc="-20" dirty="0">
                <a:latin typeface="Calibri"/>
                <a:cs typeface="Calibri"/>
              </a:rPr>
              <a:t>t</a:t>
            </a:r>
            <a:r>
              <a:rPr sz="900" dirty="0">
                <a:latin typeface="Calibri"/>
                <a:cs typeface="Calibri"/>
              </a:rPr>
              <a:t>o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25" dirty="0">
                <a:latin typeface="Calibri"/>
                <a:cs typeface="Calibri"/>
              </a:rPr>
              <a:t>+</a:t>
            </a:r>
            <a:r>
              <a:rPr sz="900" spc="-20" dirty="0">
                <a:latin typeface="Calibri"/>
                <a:cs typeface="Calibri"/>
              </a:rPr>
              <a:t>5</a:t>
            </a:r>
            <a:r>
              <a:rPr sz="900" spc="-10" dirty="0">
                <a:latin typeface="Calibri"/>
                <a:cs typeface="Calibri"/>
              </a:rPr>
              <a:t>0</a:t>
            </a:r>
            <a:r>
              <a:rPr sz="900" dirty="0">
                <a:latin typeface="굴림"/>
                <a:cs typeface="굴림"/>
              </a:rPr>
              <a:t>℃</a:t>
            </a:r>
            <a:r>
              <a:rPr sz="900" spc="-5" dirty="0">
                <a:latin typeface="Calibri"/>
                <a:cs typeface="Calibri"/>
              </a:rPr>
              <a:t>,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25" dirty="0">
                <a:latin typeface="Calibri"/>
                <a:cs typeface="Calibri"/>
              </a:rPr>
              <a:t>U</a:t>
            </a:r>
            <a:r>
              <a:rPr sz="900" spc="-20" dirty="0">
                <a:latin typeface="Calibri"/>
                <a:cs typeface="Calibri"/>
              </a:rPr>
              <a:t>nd</a:t>
            </a:r>
            <a:r>
              <a:rPr sz="900" spc="-25" dirty="0">
                <a:latin typeface="Calibri"/>
                <a:cs typeface="Calibri"/>
              </a:rPr>
              <a:t>e</a:t>
            </a:r>
            <a:r>
              <a:rPr sz="900" spc="-5" dirty="0">
                <a:latin typeface="Calibri"/>
                <a:cs typeface="Calibri"/>
              </a:rPr>
              <a:t>r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-20" dirty="0">
                <a:latin typeface="Calibri"/>
                <a:cs typeface="Calibri"/>
              </a:rPr>
              <a:t>90</a:t>
            </a:r>
            <a:r>
              <a:rPr sz="900" spc="-10" dirty="0">
                <a:latin typeface="Calibri"/>
                <a:cs typeface="Calibri"/>
              </a:rPr>
              <a:t>%</a:t>
            </a:r>
            <a:r>
              <a:rPr sz="900" spc="-4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(</a:t>
            </a:r>
            <a:r>
              <a:rPr sz="900" spc="-30" dirty="0">
                <a:latin typeface="Calibri"/>
                <a:cs typeface="Calibri"/>
              </a:rPr>
              <a:t>N</a:t>
            </a:r>
            <a:r>
              <a:rPr sz="900" spc="5" dirty="0">
                <a:latin typeface="Calibri"/>
                <a:cs typeface="Calibri"/>
              </a:rPr>
              <a:t>o</a:t>
            </a:r>
            <a:r>
              <a:rPr sz="900" spc="-5" dirty="0">
                <a:latin typeface="Calibri"/>
                <a:cs typeface="Calibri"/>
              </a:rPr>
              <a:t>n</a:t>
            </a:r>
            <a:r>
              <a:rPr sz="900" dirty="0">
                <a:latin typeface="Calibri"/>
                <a:cs typeface="Calibri"/>
              </a:rPr>
              <a:t>-</a:t>
            </a:r>
            <a:r>
              <a:rPr sz="900" spc="-5" dirty="0">
                <a:latin typeface="Calibri"/>
                <a:cs typeface="Calibri"/>
              </a:rPr>
              <a:t>c</a:t>
            </a:r>
            <a:r>
              <a:rPr sz="900" spc="5" dirty="0">
                <a:latin typeface="Calibri"/>
                <a:cs typeface="Calibri"/>
              </a:rPr>
              <a:t>o</a:t>
            </a:r>
            <a:r>
              <a:rPr sz="900" spc="-5" dirty="0">
                <a:latin typeface="Calibri"/>
                <a:cs typeface="Calibri"/>
              </a:rPr>
              <a:t>nd</a:t>
            </a:r>
            <a:r>
              <a:rPr sz="900" spc="-10" dirty="0">
                <a:latin typeface="Calibri"/>
                <a:cs typeface="Calibri"/>
              </a:rPr>
              <a:t>e</a:t>
            </a:r>
            <a:r>
              <a:rPr sz="900" spc="-5" dirty="0">
                <a:latin typeface="Calibri"/>
                <a:cs typeface="Calibri"/>
              </a:rPr>
              <a:t>nsin</a:t>
            </a:r>
            <a:r>
              <a:rPr sz="900" spc="-10" dirty="0">
                <a:latin typeface="Calibri"/>
                <a:cs typeface="Calibri"/>
              </a:rPr>
              <a:t>g</a:t>
            </a:r>
            <a:r>
              <a:rPr sz="900" dirty="0">
                <a:latin typeface="Calibri"/>
                <a:cs typeface="Calibri"/>
              </a:rPr>
              <a:t>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5" name="object 110"/>
          <p:cNvSpPr txBox="1"/>
          <p:nvPr/>
        </p:nvSpPr>
        <p:spPr>
          <a:xfrm>
            <a:off x="4375096" y="5794002"/>
            <a:ext cx="899160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맑은 고딕"/>
                <a:cs typeface="맑은 고딕"/>
              </a:rPr>
              <a:t>외형</a:t>
            </a:r>
            <a:r>
              <a:rPr sz="900" spc="-140" dirty="0">
                <a:latin typeface="맑은 고딕"/>
                <a:cs typeface="맑은 고딕"/>
              </a:rPr>
              <a:t> </a:t>
            </a:r>
            <a:r>
              <a:rPr sz="900" dirty="0">
                <a:latin typeface="맑은 고딕"/>
                <a:cs typeface="맑은 고딕"/>
              </a:rPr>
              <a:t>치수</a:t>
            </a:r>
            <a:r>
              <a:rPr sz="900" spc="-114" dirty="0">
                <a:latin typeface="맑은 고딕"/>
                <a:cs typeface="맑은 고딕"/>
              </a:rPr>
              <a:t> </a:t>
            </a:r>
            <a:r>
              <a:rPr sz="900" dirty="0">
                <a:latin typeface="맑은 고딕"/>
                <a:cs typeface="맑은 고딕"/>
              </a:rPr>
              <a:t>및</a:t>
            </a:r>
            <a:r>
              <a:rPr sz="900" spc="-125" dirty="0">
                <a:latin typeface="맑은 고딕"/>
                <a:cs typeface="맑은 고딕"/>
              </a:rPr>
              <a:t> </a:t>
            </a:r>
            <a:r>
              <a:rPr sz="900" dirty="0">
                <a:latin typeface="맑은 고딕"/>
                <a:cs typeface="맑은 고딕"/>
              </a:rPr>
              <a:t>무게</a:t>
            </a:r>
            <a:endParaRPr sz="900">
              <a:latin typeface="맑은 고딕"/>
              <a:cs typeface="맑은 고딕"/>
            </a:endParaRPr>
          </a:p>
        </p:txBody>
      </p:sp>
      <p:sp>
        <p:nvSpPr>
          <p:cNvPr id="106" name="object 111"/>
          <p:cNvSpPr txBox="1"/>
          <p:nvPr/>
        </p:nvSpPr>
        <p:spPr>
          <a:xfrm>
            <a:off x="6139253" y="5777238"/>
            <a:ext cx="144780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5" dirty="0" smtClean="0">
                <a:latin typeface="Calibri"/>
                <a:cs typeface="Calibri"/>
              </a:rPr>
              <a:t>2</a:t>
            </a:r>
            <a:r>
              <a:rPr lang="en-US" sz="900" spc="-5" dirty="0" smtClean="0">
                <a:latin typeface="Calibri"/>
                <a:cs typeface="Calibri"/>
              </a:rPr>
              <a:t>70</a:t>
            </a:r>
            <a:r>
              <a:rPr sz="900" spc="-10" dirty="0" smtClean="0">
                <a:latin typeface="Calibri"/>
                <a:cs typeface="Calibri"/>
              </a:rPr>
              <a:t>mm</a:t>
            </a:r>
            <a:r>
              <a:rPr sz="900" spc="-75" dirty="0" smtClean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X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lang="en-US" sz="900" spc="-25" dirty="0" smtClean="0">
                <a:latin typeface="Calibri"/>
                <a:cs typeface="Calibri"/>
              </a:rPr>
              <a:t>100</a:t>
            </a:r>
            <a:r>
              <a:rPr sz="900" spc="-25" dirty="0" smtClean="0">
                <a:latin typeface="Calibri"/>
                <a:cs typeface="Calibri"/>
              </a:rPr>
              <a:t>mm</a:t>
            </a:r>
            <a:r>
              <a:rPr sz="900" spc="-5" dirty="0">
                <a:latin typeface="Calibri"/>
                <a:cs typeface="Calibri"/>
              </a:rPr>
              <a:t>,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30" dirty="0">
                <a:latin typeface="Calibri"/>
                <a:cs typeface="Calibri"/>
              </a:rPr>
              <a:t>A</a:t>
            </a:r>
            <a:r>
              <a:rPr sz="900" spc="-5" dirty="0">
                <a:latin typeface="Calibri"/>
                <a:cs typeface="Calibri"/>
              </a:rPr>
              <a:t>b</a:t>
            </a:r>
            <a:r>
              <a:rPr sz="900" spc="5" dirty="0">
                <a:latin typeface="Calibri"/>
                <a:cs typeface="Calibri"/>
              </a:rPr>
              <a:t>o</a:t>
            </a:r>
            <a:r>
              <a:rPr sz="900" spc="-5" dirty="0">
                <a:latin typeface="Calibri"/>
                <a:cs typeface="Calibri"/>
              </a:rPr>
              <a:t>u</a:t>
            </a:r>
            <a:r>
              <a:rPr sz="900" dirty="0">
                <a:latin typeface="Calibri"/>
                <a:cs typeface="Calibri"/>
              </a:rPr>
              <a:t>t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500</a:t>
            </a:r>
            <a:r>
              <a:rPr sz="900" spc="-5" dirty="0">
                <a:latin typeface="Calibri"/>
                <a:cs typeface="Calibri"/>
              </a:rPr>
              <a:t>g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07" name="object 5"/>
          <p:cNvSpPr/>
          <p:nvPr/>
        </p:nvSpPr>
        <p:spPr>
          <a:xfrm>
            <a:off x="162701" y="4162420"/>
            <a:ext cx="4015205" cy="1752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642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181</Words>
  <Application>Microsoft Office PowerPoint</Application>
  <PresentationFormat>화면 슬라이드 쇼(4:3)</PresentationFormat>
  <Paragraphs>41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Windows 사용자</cp:lastModifiedBy>
  <cp:revision>44</cp:revision>
  <cp:lastPrinted>2018-02-05T01:40:54Z</cp:lastPrinted>
  <dcterms:created xsi:type="dcterms:W3CDTF">2016-02-23T04:54:37Z</dcterms:created>
  <dcterms:modified xsi:type="dcterms:W3CDTF">2018-10-18T02:04:41Z</dcterms:modified>
</cp:coreProperties>
</file>