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6563" y="752601"/>
            <a:ext cx="1997075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215" b="1">
                <a:latin typeface="Arial"/>
                <a:cs typeface="Arial"/>
              </a:rPr>
              <a:t>C </a:t>
            </a:r>
            <a:r>
              <a:rPr dirty="0" sz="2600" spc="-50" b="1">
                <a:latin typeface="Arial"/>
                <a:cs typeface="Arial"/>
              </a:rPr>
              <a:t>A </a:t>
            </a:r>
            <a:r>
              <a:rPr dirty="0" sz="2600" spc="345" b="1">
                <a:latin typeface="Arial"/>
                <a:cs typeface="Arial"/>
              </a:rPr>
              <a:t>M </a:t>
            </a:r>
            <a:r>
              <a:rPr dirty="0" sz="2600" spc="-335" b="1">
                <a:latin typeface="Arial"/>
                <a:cs typeface="Arial"/>
              </a:rPr>
              <a:t>E </a:t>
            </a:r>
            <a:r>
              <a:rPr dirty="0" sz="2600" spc="-180" b="1">
                <a:latin typeface="Arial"/>
                <a:cs typeface="Arial"/>
              </a:rPr>
              <a:t>R</a:t>
            </a:r>
            <a:r>
              <a:rPr dirty="0" sz="2600" spc="240" b="1">
                <a:latin typeface="Arial"/>
                <a:cs typeface="Arial"/>
              </a:rPr>
              <a:t> </a:t>
            </a:r>
            <a:r>
              <a:rPr dirty="0" sz="2600" spc="-50" b="1">
                <a:latin typeface="Arial"/>
                <a:cs typeface="Arial"/>
              </a:rPr>
              <a:t>A</a:t>
            </a:r>
            <a:endParaRPr sz="26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59536" y="1373250"/>
          <a:ext cx="6725920" cy="8045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1085"/>
                <a:gridCol w="1771650"/>
                <a:gridCol w="1771650"/>
                <a:gridCol w="1052194"/>
                <a:gridCol w="1052195"/>
              </a:tblGrid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5">
                          <a:latin typeface="Arial Black"/>
                          <a:cs typeface="Arial Black"/>
                        </a:rPr>
                        <a:t>ITEM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25" b="1">
                          <a:latin typeface="Arial"/>
                          <a:cs typeface="Arial"/>
                        </a:rPr>
                        <a:t>Fixed </a:t>
                      </a:r>
                      <a:r>
                        <a:rPr dirty="0" sz="900" spc="-50" b="1">
                          <a:latin typeface="Arial"/>
                          <a:cs typeface="Arial"/>
                        </a:rPr>
                        <a:t>Lens </a:t>
                      </a:r>
                      <a:r>
                        <a:rPr dirty="0" sz="900" spc="-20" b="1">
                          <a:latin typeface="Arial"/>
                          <a:cs typeface="Arial"/>
                        </a:rPr>
                        <a:t>IR 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Bullet</a:t>
                      </a:r>
                      <a:r>
                        <a:rPr dirty="0" sz="900" spc="2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5" b="1">
                          <a:latin typeface="Arial"/>
                          <a:cs typeface="Arial"/>
                        </a:rPr>
                        <a:t>Camera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25" b="1">
                          <a:latin typeface="Arial"/>
                          <a:cs typeface="Arial"/>
                        </a:rPr>
                        <a:t>Fixed </a:t>
                      </a:r>
                      <a:r>
                        <a:rPr dirty="0" sz="900" spc="-50" b="1">
                          <a:latin typeface="Arial"/>
                          <a:cs typeface="Arial"/>
                        </a:rPr>
                        <a:t>Lens </a:t>
                      </a:r>
                      <a:r>
                        <a:rPr dirty="0" sz="900" spc="-20" b="1">
                          <a:latin typeface="Arial"/>
                          <a:cs typeface="Arial"/>
                        </a:rPr>
                        <a:t>IR 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Bullet</a:t>
                      </a:r>
                      <a:r>
                        <a:rPr dirty="0" sz="900" spc="2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5" b="1">
                          <a:latin typeface="Arial"/>
                          <a:cs typeface="Arial"/>
                        </a:rPr>
                        <a:t>Camera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25" b="1">
                          <a:latin typeface="Arial"/>
                          <a:cs typeface="Arial"/>
                        </a:rPr>
                        <a:t>Fixed </a:t>
                      </a:r>
                      <a:r>
                        <a:rPr dirty="0" sz="900" spc="-50" b="1">
                          <a:latin typeface="Arial"/>
                          <a:cs typeface="Arial"/>
                        </a:rPr>
                        <a:t>Lens </a:t>
                      </a:r>
                      <a:r>
                        <a:rPr dirty="0" sz="900" spc="-20" b="1">
                          <a:latin typeface="Arial"/>
                          <a:cs typeface="Arial"/>
                        </a:rPr>
                        <a:t>IR </a:t>
                      </a:r>
                      <a:r>
                        <a:rPr dirty="0" sz="900" spc="10" b="1">
                          <a:latin typeface="Arial"/>
                          <a:cs typeface="Arial"/>
                        </a:rPr>
                        <a:t>Dome</a:t>
                      </a:r>
                      <a:r>
                        <a:rPr dirty="0" sz="900" spc="114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5" b="1">
                          <a:latin typeface="Arial"/>
                          <a:cs typeface="Arial"/>
                        </a:rPr>
                        <a:t>Camera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52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dirty="0" sz="900" spc="-95">
                          <a:latin typeface="Arial Black"/>
                          <a:cs typeface="Arial Black"/>
                        </a:rPr>
                        <a:t>Housing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20" b="1">
                          <a:latin typeface="Arial"/>
                          <a:cs typeface="Arial"/>
                        </a:rPr>
                        <a:t>Model</a:t>
                      </a:r>
                      <a:r>
                        <a:rPr dirty="0" sz="900" spc="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15" b="1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b="1">
                          <a:latin typeface="Arial"/>
                          <a:cs typeface="Arial"/>
                        </a:rPr>
                        <a:t>ATC-A286FU-36W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5" b="1">
                          <a:latin typeface="Arial"/>
                          <a:cs typeface="Arial"/>
                        </a:rPr>
                        <a:t>ATC-A256FC-36W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b="1"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C-A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386</a:t>
                      </a:r>
                      <a:r>
                        <a:rPr dirty="0" sz="900" spc="-5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9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3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b="1"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C-A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356</a:t>
                      </a:r>
                      <a:r>
                        <a:rPr dirty="0" sz="900" spc="-5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900" spc="-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3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60" b="1">
                          <a:latin typeface="Arial"/>
                          <a:cs typeface="Arial"/>
                        </a:rPr>
                        <a:t>PRICE</a:t>
                      </a:r>
                      <a:r>
                        <a:rPr dirty="0" sz="900" spc="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160" b="1">
                          <a:latin typeface="Arial"/>
                          <a:cs typeface="Arial"/>
                        </a:rPr>
                        <a:t>(\)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100" spc="15" b="1">
                          <a:latin typeface="Arial"/>
                          <a:cs typeface="Arial"/>
                        </a:rPr>
                        <a:t>18,000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100" spc="15" b="1">
                          <a:latin typeface="Arial"/>
                          <a:cs typeface="Arial"/>
                        </a:rPr>
                        <a:t>38,000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100" spc="15" b="1">
                          <a:latin typeface="Arial"/>
                          <a:cs typeface="Arial"/>
                        </a:rPr>
                        <a:t>18,000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100" spc="15" b="1">
                          <a:latin typeface="Arial"/>
                          <a:cs typeface="Arial"/>
                        </a:rPr>
                        <a:t>38,000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5" b="1">
                          <a:latin typeface="Arial"/>
                          <a:cs typeface="Arial"/>
                        </a:rPr>
                        <a:t>Resolution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20" b="1">
                          <a:latin typeface="Arial"/>
                          <a:cs typeface="Arial"/>
                        </a:rPr>
                        <a:t>2MP/1080P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25" b="1">
                          <a:latin typeface="Arial"/>
                          <a:cs typeface="Arial"/>
                        </a:rPr>
                        <a:t>5MP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20" b="1">
                          <a:latin typeface="Arial"/>
                          <a:cs typeface="Arial"/>
                        </a:rPr>
                        <a:t>2MP/1080P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25" b="1">
                          <a:latin typeface="Arial"/>
                          <a:cs typeface="Arial"/>
                        </a:rPr>
                        <a:t>5MP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4">
                          <a:latin typeface="Arial Black"/>
                          <a:cs typeface="Arial Black"/>
                        </a:rPr>
                        <a:t>Effective</a:t>
                      </a:r>
                      <a:r>
                        <a:rPr dirty="0" sz="900" spc="-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30">
                          <a:latin typeface="Arial Black"/>
                          <a:cs typeface="Arial Black"/>
                        </a:rPr>
                        <a:t>Pixels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0">
                          <a:latin typeface="Arial Black"/>
                          <a:cs typeface="Arial Black"/>
                        </a:rPr>
                        <a:t>1920x1080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0">
                          <a:latin typeface="Arial Black"/>
                          <a:cs typeface="Arial Black"/>
                        </a:rPr>
                        <a:t>2592x1520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0">
                          <a:latin typeface="Arial Black"/>
                          <a:cs typeface="Arial Black"/>
                        </a:rPr>
                        <a:t>1920x1080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0">
                          <a:latin typeface="Arial Black"/>
                          <a:cs typeface="Arial Black"/>
                        </a:rPr>
                        <a:t>2592x1520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40">
                          <a:latin typeface="Arial Black"/>
                          <a:cs typeface="Arial Black"/>
                        </a:rPr>
                        <a:t>ISP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NVP2470H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NVP2475H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NVP2470H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NVP2475H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</a:tr>
              <a:tr h="41084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Image</a:t>
                      </a:r>
                      <a:r>
                        <a:rPr dirty="0" sz="900" spc="-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20">
                          <a:latin typeface="Arial Black"/>
                          <a:cs typeface="Arial Black"/>
                        </a:rPr>
                        <a:t>Sensor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133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6260" marR="535940" indent="133985">
                        <a:lnSpc>
                          <a:spcPct val="126699"/>
                        </a:lnSpc>
                        <a:spcBef>
                          <a:spcPts val="85"/>
                        </a:spcBef>
                      </a:pPr>
                      <a:r>
                        <a:rPr dirty="0" sz="900" spc="-114">
                          <a:latin typeface="Arial Black"/>
                          <a:cs typeface="Arial Black"/>
                        </a:rPr>
                        <a:t>GC2023  </a:t>
                      </a:r>
                      <a:r>
                        <a:rPr dirty="0" sz="900" spc="-75">
                          <a:latin typeface="Arial Black"/>
                          <a:cs typeface="Arial Black"/>
                        </a:rPr>
                        <a:t>1/2.7"</a:t>
                      </a:r>
                      <a:r>
                        <a:rPr dirty="0" sz="900" spc="-5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CMOS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0075" marR="579120" indent="100330">
                        <a:lnSpc>
                          <a:spcPct val="126699"/>
                        </a:lnSpc>
                        <a:spcBef>
                          <a:spcPts val="85"/>
                        </a:spcBef>
                      </a:pPr>
                      <a:r>
                        <a:rPr dirty="0" sz="900" spc="-125">
                          <a:latin typeface="Arial Black"/>
                          <a:cs typeface="Arial Black"/>
                        </a:rPr>
                        <a:t>SC5035  </a:t>
                      </a:r>
                      <a:r>
                        <a:rPr dirty="0" sz="900" spc="-55">
                          <a:latin typeface="Arial Black"/>
                          <a:cs typeface="Arial Black"/>
                        </a:rPr>
                        <a:t>1/3"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CMOS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marR="177165" indent="133985">
                        <a:lnSpc>
                          <a:spcPct val="126699"/>
                        </a:lnSpc>
                        <a:spcBef>
                          <a:spcPts val="85"/>
                        </a:spcBef>
                      </a:pPr>
                      <a:r>
                        <a:rPr dirty="0" sz="900" spc="-114">
                          <a:latin typeface="Arial Black"/>
                          <a:cs typeface="Arial Black"/>
                        </a:rPr>
                        <a:t>GC2023  </a:t>
                      </a:r>
                      <a:r>
                        <a:rPr dirty="0" sz="900" spc="-75">
                          <a:latin typeface="Arial Black"/>
                          <a:cs typeface="Arial Black"/>
                        </a:rPr>
                        <a:t>1/2.7"</a:t>
                      </a:r>
                      <a:r>
                        <a:rPr dirty="0" sz="900" spc="-5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CMOS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9395" marR="220345" indent="100330">
                        <a:lnSpc>
                          <a:spcPct val="126699"/>
                        </a:lnSpc>
                        <a:spcBef>
                          <a:spcPts val="85"/>
                        </a:spcBef>
                      </a:pPr>
                      <a:r>
                        <a:rPr dirty="0" sz="900" spc="-125">
                          <a:latin typeface="Arial Black"/>
                          <a:cs typeface="Arial Black"/>
                        </a:rPr>
                        <a:t>SC5035  </a:t>
                      </a:r>
                      <a:r>
                        <a:rPr dirty="0" sz="900" spc="-55">
                          <a:latin typeface="Arial Black"/>
                          <a:cs typeface="Arial Black"/>
                        </a:rPr>
                        <a:t>1/3"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CMOS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0">
                          <a:latin typeface="Arial Black"/>
                          <a:cs typeface="Arial Black"/>
                        </a:rPr>
                        <a:t>Frame</a:t>
                      </a:r>
                      <a:r>
                        <a:rPr dirty="0" sz="90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25">
                          <a:latin typeface="Arial Black"/>
                          <a:cs typeface="Arial Black"/>
                        </a:rPr>
                        <a:t>Rate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314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30">
                          <a:latin typeface="Arial Black"/>
                          <a:cs typeface="Arial Black"/>
                        </a:rPr>
                        <a:t>PAL: </a:t>
                      </a:r>
                      <a:r>
                        <a:rPr dirty="0" sz="900" spc="-105">
                          <a:latin typeface="Arial Black"/>
                          <a:cs typeface="Arial Black"/>
                        </a:rPr>
                        <a:t>25fps </a:t>
                      </a:r>
                      <a:r>
                        <a:rPr dirty="0" sz="900" spc="105">
                          <a:latin typeface="Arial Black"/>
                          <a:cs typeface="Arial Black"/>
                        </a:rPr>
                        <a:t>/ </a:t>
                      </a:r>
                      <a:r>
                        <a:rPr dirty="0" sz="900" spc="-130">
                          <a:latin typeface="Arial Black"/>
                          <a:cs typeface="Arial Black"/>
                        </a:rPr>
                        <a:t>NTSC:</a:t>
                      </a:r>
                      <a:r>
                        <a:rPr dirty="0" sz="900" spc="-3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00">
                          <a:latin typeface="Arial Black"/>
                          <a:cs typeface="Arial Black"/>
                        </a:rPr>
                        <a:t>30fps&amp;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30">
                          <a:latin typeface="Arial Black"/>
                          <a:cs typeface="Arial Black"/>
                        </a:rPr>
                        <a:t>PAL: </a:t>
                      </a:r>
                      <a:r>
                        <a:rPr dirty="0" sz="900" spc="-105">
                          <a:latin typeface="Arial Black"/>
                          <a:cs typeface="Arial Black"/>
                        </a:rPr>
                        <a:t>25fps </a:t>
                      </a:r>
                      <a:r>
                        <a:rPr dirty="0" sz="900" spc="105">
                          <a:latin typeface="Arial Black"/>
                          <a:cs typeface="Arial Black"/>
                        </a:rPr>
                        <a:t>/ </a:t>
                      </a:r>
                      <a:r>
                        <a:rPr dirty="0" sz="900" spc="-130">
                          <a:latin typeface="Arial Black"/>
                          <a:cs typeface="Arial Black"/>
                        </a:rPr>
                        <a:t>NTSC:</a:t>
                      </a:r>
                      <a:r>
                        <a:rPr dirty="0" sz="900" spc="-3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05">
                          <a:latin typeface="Arial Black"/>
                          <a:cs typeface="Arial Black"/>
                        </a:rPr>
                        <a:t>30fps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30">
                          <a:latin typeface="Arial Black"/>
                          <a:cs typeface="Arial Black"/>
                        </a:rPr>
                        <a:t>PAL: </a:t>
                      </a:r>
                      <a:r>
                        <a:rPr dirty="0" sz="900" spc="-105">
                          <a:latin typeface="Arial Black"/>
                          <a:cs typeface="Arial Black"/>
                        </a:rPr>
                        <a:t>25fps </a:t>
                      </a:r>
                      <a:r>
                        <a:rPr dirty="0" sz="900" spc="105">
                          <a:latin typeface="Arial Black"/>
                          <a:cs typeface="Arial Black"/>
                        </a:rPr>
                        <a:t>/ </a:t>
                      </a:r>
                      <a:r>
                        <a:rPr dirty="0" sz="900" spc="-130">
                          <a:latin typeface="Arial Black"/>
                          <a:cs typeface="Arial Black"/>
                        </a:rPr>
                        <a:t>NTSC:</a:t>
                      </a:r>
                      <a:r>
                        <a:rPr dirty="0" sz="900" spc="-3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00">
                          <a:latin typeface="Arial Black"/>
                          <a:cs typeface="Arial Black"/>
                        </a:rPr>
                        <a:t>30fps&amp;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35">
                          <a:latin typeface="Arial Black"/>
                          <a:cs typeface="Arial Black"/>
                        </a:rPr>
                        <a:t>Lens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3.6mm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3.6mm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3.6mm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00">
                          <a:latin typeface="Arial Black"/>
                          <a:cs typeface="Arial Black"/>
                        </a:rPr>
                        <a:t>Synchronization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00">
                          <a:latin typeface="Arial Black"/>
                          <a:cs typeface="Arial Black"/>
                        </a:rPr>
                        <a:t>Internal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00">
                          <a:latin typeface="Arial Black"/>
                          <a:cs typeface="Arial Black"/>
                        </a:rPr>
                        <a:t>Internal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00">
                          <a:latin typeface="Arial Black"/>
                          <a:cs typeface="Arial Black"/>
                        </a:rPr>
                        <a:t>Internal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95">
                          <a:latin typeface="Arial Black"/>
                          <a:cs typeface="Arial Black"/>
                        </a:rPr>
                        <a:t>Video </a:t>
                      </a:r>
                      <a:r>
                        <a:rPr dirty="0" sz="900" spc="-80">
                          <a:latin typeface="Arial Black"/>
                          <a:cs typeface="Arial Black"/>
                        </a:rPr>
                        <a:t>Output</a:t>
                      </a:r>
                      <a:r>
                        <a:rPr dirty="0" sz="900" spc="-14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14">
                          <a:latin typeface="Arial Black"/>
                          <a:cs typeface="Arial Black"/>
                        </a:rPr>
                        <a:t>(BNC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05">
                          <a:latin typeface="Arial Black"/>
                          <a:cs typeface="Arial Black"/>
                        </a:rPr>
                        <a:t>1</a:t>
                      </a:r>
                      <a:r>
                        <a:rPr dirty="0" sz="900" spc="-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05">
                          <a:latin typeface="Arial Black"/>
                          <a:cs typeface="Arial Black"/>
                        </a:rPr>
                        <a:t>Channel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05">
                          <a:latin typeface="Arial Black"/>
                          <a:cs typeface="Arial Black"/>
                        </a:rPr>
                        <a:t>1</a:t>
                      </a:r>
                      <a:r>
                        <a:rPr dirty="0" sz="900" spc="-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05">
                          <a:latin typeface="Arial Black"/>
                          <a:cs typeface="Arial Black"/>
                        </a:rPr>
                        <a:t>Channel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05">
                          <a:latin typeface="Arial Black"/>
                          <a:cs typeface="Arial Black"/>
                        </a:rPr>
                        <a:t>1</a:t>
                      </a:r>
                      <a:r>
                        <a:rPr dirty="0" sz="90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05">
                          <a:latin typeface="Arial Black"/>
                          <a:cs typeface="Arial Black"/>
                        </a:rPr>
                        <a:t>Channel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85">
                          <a:latin typeface="Arial Black"/>
                          <a:cs typeface="Arial Black"/>
                        </a:rPr>
                        <a:t>Hybrid</a:t>
                      </a:r>
                      <a:r>
                        <a:rPr dirty="0" sz="900" spc="-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80">
                          <a:latin typeface="Arial Black"/>
                          <a:cs typeface="Arial Black"/>
                        </a:rPr>
                        <a:t>Output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40">
                          <a:latin typeface="Arial Black"/>
                          <a:cs typeface="Arial Black"/>
                        </a:rPr>
                        <a:t>TVI</a:t>
                      </a:r>
                      <a:r>
                        <a:rPr dirty="0" sz="90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85">
                          <a:latin typeface="Arial Black"/>
                          <a:cs typeface="Arial Black"/>
                        </a:rPr>
                        <a:t>Only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40">
                          <a:latin typeface="Arial Black"/>
                          <a:cs typeface="Arial Black"/>
                        </a:rPr>
                        <a:t>TVI</a:t>
                      </a:r>
                      <a:r>
                        <a:rPr dirty="0" sz="90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85">
                          <a:latin typeface="Arial Black"/>
                          <a:cs typeface="Arial Black"/>
                        </a:rPr>
                        <a:t>Only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40">
                          <a:latin typeface="Arial Black"/>
                          <a:cs typeface="Arial Black"/>
                        </a:rPr>
                        <a:t>TVI</a:t>
                      </a:r>
                      <a:r>
                        <a:rPr dirty="0" sz="900" spc="-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85">
                          <a:latin typeface="Arial Black"/>
                          <a:cs typeface="Arial Black"/>
                        </a:rPr>
                        <a:t>Only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40">
                          <a:latin typeface="Arial Black"/>
                          <a:cs typeface="Arial Black"/>
                        </a:rPr>
                        <a:t>TVI</a:t>
                      </a:r>
                      <a:r>
                        <a:rPr dirty="0" sz="900" spc="-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85">
                          <a:latin typeface="Arial Black"/>
                          <a:cs typeface="Arial Black"/>
                        </a:rPr>
                        <a:t>Only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00">
                          <a:latin typeface="Arial Black"/>
                          <a:cs typeface="Arial Black"/>
                        </a:rPr>
                        <a:t>Day </a:t>
                      </a:r>
                      <a:r>
                        <a:rPr dirty="0" sz="900" spc="-65">
                          <a:latin typeface="Arial Black"/>
                          <a:cs typeface="Arial Black"/>
                        </a:rPr>
                        <a:t>&amp;</a:t>
                      </a:r>
                      <a:r>
                        <a:rPr dirty="0" sz="900" spc="-10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80">
                          <a:latin typeface="Arial Black"/>
                          <a:cs typeface="Arial Black"/>
                        </a:rPr>
                        <a:t>Night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35">
                          <a:latin typeface="Arial Black"/>
                          <a:cs typeface="Arial Black"/>
                        </a:rPr>
                        <a:t>IR </a:t>
                      </a:r>
                      <a:r>
                        <a:rPr dirty="0" sz="900" spc="-120">
                          <a:latin typeface="Arial Black"/>
                          <a:cs typeface="Arial Black"/>
                        </a:rPr>
                        <a:t>cut </a:t>
                      </a:r>
                      <a:r>
                        <a:rPr dirty="0" sz="900" spc="-90">
                          <a:latin typeface="Arial Black"/>
                          <a:cs typeface="Arial Black"/>
                        </a:rPr>
                        <a:t>filter </a:t>
                      </a:r>
                      <a:r>
                        <a:rPr dirty="0" sz="900" spc="-114">
                          <a:latin typeface="Arial Black"/>
                          <a:cs typeface="Arial Black"/>
                        </a:rPr>
                        <a:t>with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auto</a:t>
                      </a:r>
                      <a:r>
                        <a:rPr dirty="0" sz="900" spc="-4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35">
                          <a:latin typeface="Arial Black"/>
                          <a:cs typeface="Arial Black"/>
                        </a:rPr>
                        <a:t>switch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35">
                          <a:latin typeface="Arial Black"/>
                          <a:cs typeface="Arial Black"/>
                        </a:rPr>
                        <a:t>IR </a:t>
                      </a:r>
                      <a:r>
                        <a:rPr dirty="0" sz="900" spc="-120">
                          <a:latin typeface="Arial Black"/>
                          <a:cs typeface="Arial Black"/>
                        </a:rPr>
                        <a:t>cut </a:t>
                      </a:r>
                      <a:r>
                        <a:rPr dirty="0" sz="900" spc="-90">
                          <a:latin typeface="Arial Black"/>
                          <a:cs typeface="Arial Black"/>
                        </a:rPr>
                        <a:t>filter </a:t>
                      </a:r>
                      <a:r>
                        <a:rPr dirty="0" sz="900" spc="-114">
                          <a:latin typeface="Arial Black"/>
                          <a:cs typeface="Arial Black"/>
                        </a:rPr>
                        <a:t>with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auto</a:t>
                      </a:r>
                      <a:r>
                        <a:rPr dirty="0" sz="900" spc="-4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35">
                          <a:latin typeface="Arial Black"/>
                          <a:cs typeface="Arial Black"/>
                        </a:rPr>
                        <a:t>switch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2829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35">
                          <a:latin typeface="Arial Black"/>
                          <a:cs typeface="Arial Black"/>
                        </a:rPr>
                        <a:t>IR </a:t>
                      </a:r>
                      <a:r>
                        <a:rPr dirty="0" sz="900" spc="-120">
                          <a:latin typeface="Arial Black"/>
                          <a:cs typeface="Arial Black"/>
                        </a:rPr>
                        <a:t>cut </a:t>
                      </a:r>
                      <a:r>
                        <a:rPr dirty="0" sz="900" spc="-90">
                          <a:latin typeface="Arial Black"/>
                          <a:cs typeface="Arial Black"/>
                        </a:rPr>
                        <a:t>filter </a:t>
                      </a:r>
                      <a:r>
                        <a:rPr dirty="0" sz="900" spc="-114">
                          <a:latin typeface="Arial Black"/>
                          <a:cs typeface="Arial Black"/>
                        </a:rPr>
                        <a:t>with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auto</a:t>
                      </a:r>
                      <a:r>
                        <a:rPr dirty="0" sz="900" spc="-3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35">
                          <a:latin typeface="Arial Black"/>
                          <a:cs typeface="Arial Black"/>
                        </a:rPr>
                        <a:t>switch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35">
                          <a:latin typeface="Arial Black"/>
                          <a:cs typeface="Arial Black"/>
                        </a:rPr>
                        <a:t>IR</a:t>
                      </a:r>
                      <a:r>
                        <a:rPr dirty="0" sz="900" spc="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40">
                          <a:latin typeface="Arial Black"/>
                          <a:cs typeface="Arial Black"/>
                        </a:rPr>
                        <a:t>LED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5">
                          <a:latin typeface="Arial Black"/>
                          <a:cs typeface="Arial Black"/>
                        </a:rPr>
                        <a:t>12pcs </a:t>
                      </a:r>
                      <a:r>
                        <a:rPr dirty="0" sz="900" spc="-80">
                          <a:latin typeface="Arial Black"/>
                          <a:cs typeface="Arial Black"/>
                        </a:rPr>
                        <a:t>SMD</a:t>
                      </a:r>
                      <a:r>
                        <a:rPr dirty="0" sz="900" spc="-4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45">
                          <a:latin typeface="Arial Black"/>
                          <a:cs typeface="Arial Black"/>
                        </a:rPr>
                        <a:t>LEDs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5">
                          <a:latin typeface="Arial Black"/>
                          <a:cs typeface="Arial Black"/>
                        </a:rPr>
                        <a:t>18pcs </a:t>
                      </a:r>
                      <a:r>
                        <a:rPr dirty="0" sz="900" spc="-80">
                          <a:latin typeface="Arial Black"/>
                          <a:cs typeface="Arial Black"/>
                        </a:rPr>
                        <a:t>SMD</a:t>
                      </a:r>
                      <a:r>
                        <a:rPr dirty="0" sz="900" spc="-4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45">
                          <a:latin typeface="Arial Black"/>
                          <a:cs typeface="Arial Black"/>
                        </a:rPr>
                        <a:t>LEDs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223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25">
                          <a:latin typeface="Arial Black"/>
                          <a:cs typeface="Arial Black"/>
                        </a:rPr>
                        <a:t>18pcs </a:t>
                      </a:r>
                      <a:r>
                        <a:rPr dirty="0" sz="900" spc="-80">
                          <a:latin typeface="Arial Black"/>
                          <a:cs typeface="Arial Black"/>
                        </a:rPr>
                        <a:t>SMD</a:t>
                      </a:r>
                      <a:r>
                        <a:rPr dirty="0" sz="900" spc="-4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45">
                          <a:latin typeface="Arial Black"/>
                          <a:cs typeface="Arial Black"/>
                        </a:rPr>
                        <a:t>LEDs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45">
                          <a:latin typeface="Arial Black"/>
                          <a:cs typeface="Arial Black"/>
                        </a:rPr>
                        <a:t>LENS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3.6mm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95">
                          <a:latin typeface="Arial Black"/>
                          <a:cs typeface="Arial Black"/>
                        </a:rPr>
                        <a:t>DNR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85">
                          <a:latin typeface="Arial Black"/>
                          <a:cs typeface="Arial Black"/>
                        </a:rPr>
                        <a:t>3D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85">
                          <a:latin typeface="Arial Black"/>
                          <a:cs typeface="Arial Black"/>
                        </a:rPr>
                        <a:t>2D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85">
                          <a:latin typeface="Arial Black"/>
                          <a:cs typeface="Arial Black"/>
                        </a:rPr>
                        <a:t>3D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85">
                          <a:latin typeface="Arial Black"/>
                          <a:cs typeface="Arial Black"/>
                        </a:rPr>
                        <a:t>2D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dirty="0" sz="900" spc="-120">
                          <a:latin typeface="Arial Black"/>
                          <a:cs typeface="Arial Black"/>
                        </a:rPr>
                        <a:t>Power</a:t>
                      </a:r>
                      <a:endParaRPr sz="900">
                        <a:latin typeface="Arial Black"/>
                        <a:cs typeface="Arial Black"/>
                      </a:endParaRPr>
                    </a:p>
                    <a:p>
                      <a:pPr marL="28575">
                        <a:lnSpc>
                          <a:spcPts val="1030"/>
                        </a:lnSpc>
                        <a:spcBef>
                          <a:spcPts val="285"/>
                        </a:spcBef>
                      </a:pPr>
                      <a:r>
                        <a:rPr dirty="0" sz="900" spc="-95">
                          <a:latin typeface="Arial Black"/>
                          <a:cs typeface="Arial Black"/>
                        </a:rPr>
                        <a:t>Consumption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4">
                          <a:latin typeface="Arial Black"/>
                          <a:cs typeface="Arial Black"/>
                        </a:rPr>
                        <a:t>Max</a:t>
                      </a:r>
                      <a:r>
                        <a:rPr dirty="0" sz="900" spc="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4.2W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4">
                          <a:latin typeface="Arial Black"/>
                          <a:cs typeface="Arial Black"/>
                        </a:rPr>
                        <a:t>Max</a:t>
                      </a:r>
                      <a:r>
                        <a:rPr dirty="0" sz="900" spc="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4.2W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14">
                          <a:latin typeface="Arial Black"/>
                          <a:cs typeface="Arial Black"/>
                        </a:rPr>
                        <a:t>Max</a:t>
                      </a:r>
                      <a:r>
                        <a:rPr dirty="0" sz="900" spc="1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4.2W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algn="ctr" marR="397510">
                        <a:lnSpc>
                          <a:spcPct val="100000"/>
                        </a:lnSpc>
                      </a:pPr>
                      <a:r>
                        <a:rPr dirty="0" sz="900" spc="-80">
                          <a:latin typeface="Arial Black"/>
                          <a:cs typeface="Arial Black"/>
                        </a:rPr>
                        <a:t>Working</a:t>
                      </a:r>
                      <a:endParaRPr sz="900">
                        <a:latin typeface="Arial Black"/>
                        <a:cs typeface="Arial Black"/>
                      </a:endParaRPr>
                    </a:p>
                    <a:p>
                      <a:pPr algn="ctr" marR="344805">
                        <a:lnSpc>
                          <a:spcPts val="1025"/>
                        </a:lnSpc>
                        <a:spcBef>
                          <a:spcPts val="285"/>
                        </a:spcBef>
                      </a:pPr>
                      <a:r>
                        <a:rPr dirty="0" sz="900" spc="-105">
                          <a:latin typeface="Arial Black"/>
                          <a:cs typeface="Arial Black"/>
                        </a:rPr>
                        <a:t>Environment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40">
                          <a:latin typeface="Arial Black"/>
                          <a:cs typeface="Arial Black"/>
                        </a:rPr>
                        <a:t>-10°C~+55°C/ </a:t>
                      </a:r>
                      <a:r>
                        <a:rPr dirty="0" sz="900" spc="-155">
                          <a:latin typeface="Arial Black"/>
                          <a:cs typeface="Arial Black"/>
                        </a:rPr>
                        <a:t>Less </a:t>
                      </a:r>
                      <a:r>
                        <a:rPr dirty="0" sz="900" spc="-100">
                          <a:latin typeface="Arial Black"/>
                          <a:cs typeface="Arial Black"/>
                        </a:rPr>
                        <a:t>than</a:t>
                      </a:r>
                      <a:r>
                        <a:rPr dirty="0" sz="900" spc="2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25">
                          <a:latin typeface="Arial Black"/>
                          <a:cs typeface="Arial Black"/>
                        </a:rPr>
                        <a:t>95%RH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40">
                          <a:latin typeface="Arial Black"/>
                          <a:cs typeface="Arial Black"/>
                        </a:rPr>
                        <a:t>-10°C~+55°C/ </a:t>
                      </a:r>
                      <a:r>
                        <a:rPr dirty="0" sz="900" spc="-155">
                          <a:latin typeface="Arial Black"/>
                          <a:cs typeface="Arial Black"/>
                        </a:rPr>
                        <a:t>Less </a:t>
                      </a:r>
                      <a:r>
                        <a:rPr dirty="0" sz="900" spc="-100">
                          <a:latin typeface="Arial Black"/>
                          <a:cs typeface="Arial Black"/>
                        </a:rPr>
                        <a:t>than</a:t>
                      </a:r>
                      <a:r>
                        <a:rPr dirty="0" sz="900" spc="2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25">
                          <a:latin typeface="Arial Black"/>
                          <a:cs typeface="Arial Black"/>
                        </a:rPr>
                        <a:t>95%RH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40">
                          <a:latin typeface="Arial Black"/>
                          <a:cs typeface="Arial Black"/>
                        </a:rPr>
                        <a:t>-10°C~+55°C/ </a:t>
                      </a:r>
                      <a:r>
                        <a:rPr dirty="0" sz="900" spc="-155">
                          <a:latin typeface="Arial Black"/>
                          <a:cs typeface="Arial Black"/>
                        </a:rPr>
                        <a:t>Less </a:t>
                      </a:r>
                      <a:r>
                        <a:rPr dirty="0" sz="900" spc="-100">
                          <a:latin typeface="Arial Black"/>
                          <a:cs typeface="Arial Black"/>
                        </a:rPr>
                        <a:t>than</a:t>
                      </a:r>
                      <a:r>
                        <a:rPr dirty="0" sz="900" spc="4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125">
                          <a:latin typeface="Arial Black"/>
                          <a:cs typeface="Arial Black"/>
                        </a:rPr>
                        <a:t>95%RH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0">
                          <a:latin typeface="Arial Black"/>
                          <a:cs typeface="Arial Black"/>
                        </a:rPr>
                        <a:t>Power</a:t>
                      </a:r>
                      <a:r>
                        <a:rPr dirty="0" sz="90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900" spc="-95">
                          <a:latin typeface="Arial Black"/>
                          <a:cs typeface="Arial Black"/>
                        </a:rPr>
                        <a:t>Supply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00">
                          <a:latin typeface="Arial Black"/>
                          <a:cs typeface="Arial Black"/>
                        </a:rPr>
                        <a:t>DC12V±10%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00">
                          <a:latin typeface="Arial Black"/>
                          <a:cs typeface="Arial Black"/>
                        </a:rPr>
                        <a:t>DC12V±10%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00">
                          <a:latin typeface="Arial Black"/>
                          <a:cs typeface="Arial Black"/>
                        </a:rPr>
                        <a:t>DC12V±10%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10">
                          <a:latin typeface="Arial Black"/>
                          <a:cs typeface="Arial Black"/>
                        </a:rPr>
                        <a:t>Structure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125">
                          <a:latin typeface="Arial Black"/>
                          <a:cs typeface="Arial Black"/>
                        </a:rPr>
                        <a:t>Plastic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 spc="-90">
                          <a:latin typeface="Arial Black"/>
                          <a:cs typeface="Arial Black"/>
                        </a:rPr>
                        <a:t>Metal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25">
                          <a:latin typeface="Arial Black"/>
                          <a:cs typeface="Arial Black"/>
                        </a:rPr>
                        <a:t>Plastic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806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44170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00" spc="-85">
                          <a:latin typeface="Arial Black"/>
                          <a:cs typeface="Arial Black"/>
                        </a:rPr>
                        <a:t>Waterproof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00" spc="-114">
                          <a:latin typeface="Arial Black"/>
                          <a:cs typeface="Arial Black"/>
                        </a:rPr>
                        <a:t>IP66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900" spc="-114">
                          <a:latin typeface="Arial Black"/>
                          <a:cs typeface="Arial Black"/>
                        </a:rPr>
                        <a:t>IP66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900" spc="-114">
                          <a:latin typeface="Arial Black"/>
                          <a:cs typeface="Arial Black"/>
                        </a:rPr>
                        <a:t>IP66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B="0" marT="946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665732" y="1795271"/>
            <a:ext cx="1217676" cy="928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392423" y="1871471"/>
            <a:ext cx="1359408" cy="861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52052" y="1810842"/>
            <a:ext cx="769357" cy="941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8912" y="818387"/>
            <a:ext cx="885444" cy="2971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Michael Hsieh</dc:creator>
  <dc:title>AHD all-in-one</dc:title>
  <dcterms:created xsi:type="dcterms:W3CDTF">2018-09-03T07:41:25Z</dcterms:created>
  <dcterms:modified xsi:type="dcterms:W3CDTF">2018-09-03T07:41:25Z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2018-08-17T00:00:00Z</vt:filetime>
  </property>
  <property fmtid="{D5CDD505-2E9C-101B-9397-08002B2CF9AE}" pid="3" name="Creator">
    <vt:lpwstr>Microsoft® Excel® 2010</vt:lpwstr>
  </property>
  <property fmtid="{D5CDD505-2E9C-101B-9397-08002B2CF9AE}" pid="4" name="LastSaved">
    <vt:filetime>2018-09-03T00:00:00Z</vt:filetime>
  </property>
</Properties>
</file>