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892" y="-72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12597-4D03-4809-A03C-385FF7B33992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457450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1E42-1E23-4DBD-9FAA-00992CAB9E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22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457450" y="1241425"/>
            <a:ext cx="188277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1E42-1E23-4DBD-9FAA-00992CAB9E0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19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870" y="1219201"/>
            <a:ext cx="4500563" cy="5283202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869" y="6833544"/>
            <a:ext cx="3600450" cy="3461925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4628257" y="15054"/>
            <a:ext cx="2143125" cy="6773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435846" y="162750"/>
            <a:ext cx="3420368" cy="108100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070152" y="406400"/>
            <a:ext cx="2786063" cy="88053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126409" y="57386"/>
            <a:ext cx="2729806" cy="86275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413052" y="1083736"/>
            <a:ext cx="2443162" cy="772159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15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35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3567289"/>
            <a:ext cx="4800601" cy="4056178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992533"/>
            <a:ext cx="4800600" cy="2664178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6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870" y="1219203"/>
            <a:ext cx="2777431" cy="6427141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67075" y="1219202"/>
            <a:ext cx="2775644" cy="642714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6796" y="1219200"/>
            <a:ext cx="2615505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870" y="2258718"/>
            <a:ext cx="2777431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9475" y="1219200"/>
            <a:ext cx="2624138" cy="1024466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66182" y="2243666"/>
            <a:ext cx="2772668" cy="5387623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47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6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63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319" y="1219200"/>
            <a:ext cx="2057400" cy="24384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69" y="1219200"/>
            <a:ext cx="3343276" cy="9437511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5319" y="3928532"/>
            <a:ext cx="2057400" cy="371780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41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582" y="2573867"/>
            <a:ext cx="3386138" cy="2032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319" y="1625600"/>
            <a:ext cx="1845548" cy="812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6583" y="4937009"/>
            <a:ext cx="3387031" cy="3642548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24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85762" y="948267"/>
            <a:ext cx="6085582" cy="55541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4351" y="6833541"/>
            <a:ext cx="4671118" cy="812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3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7315200"/>
            <a:ext cx="4801493" cy="3341511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634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4" y="1219200"/>
            <a:ext cx="5143501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3494" y="6096000"/>
            <a:ext cx="4800600" cy="677333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70" y="7646344"/>
            <a:ext cx="4800600" cy="2995316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2823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69" y="6096000"/>
            <a:ext cx="4800600" cy="30176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9125300"/>
            <a:ext cx="4801494" cy="15296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1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045" y="1219200"/>
            <a:ext cx="5143500" cy="48768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1"/>
            <a:ext cx="4800601" cy="186642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850489"/>
            <a:ext cx="4800601" cy="180622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99144" y="1443950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85544" y="4921957"/>
            <a:ext cx="342900" cy="103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735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70" y="1219200"/>
            <a:ext cx="5657850" cy="4876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869" y="6984062"/>
            <a:ext cx="4800600" cy="14901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8474193"/>
            <a:ext cx="4800601" cy="21825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82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961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5432" y="1219200"/>
            <a:ext cx="1157288" cy="8128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5763" y="1219200"/>
            <a:ext cx="4400550" cy="9437511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64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178921" y="5268150"/>
            <a:ext cx="1677295" cy="5704652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869" y="7977480"/>
            <a:ext cx="4800600" cy="267923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869" y="1219203"/>
            <a:ext cx="4800600" cy="642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1233" y="10972803"/>
            <a:ext cx="900113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C38864-5777-4F23-952B-94D02D3209C5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870" y="10972803"/>
            <a:ext cx="4243388" cy="64911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9301" y="9917291"/>
            <a:ext cx="642513" cy="11909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698287E-508C-403B-839E-7569B53142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943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="" xmlns:a16="http://schemas.microsoft.com/office/drawing/2014/main" id="{C99AE3EA-ABEF-4834-83D0-5075B163D06B}"/>
              </a:ext>
            </a:extLst>
          </p:cNvPr>
          <p:cNvGrpSpPr/>
          <p:nvPr/>
        </p:nvGrpSpPr>
        <p:grpSpPr>
          <a:xfrm>
            <a:off x="914400" y="1028426"/>
            <a:ext cx="2318918" cy="2012180"/>
            <a:chOff x="0" y="0"/>
            <a:chExt cx="2289887" cy="1771650"/>
          </a:xfrm>
        </p:grpSpPr>
        <p:pic>
          <p:nvPicPr>
            <p:cNvPr id="28" name="그림 27">
              <a:extLst>
                <a:ext uri="{FF2B5EF4-FFF2-40B4-BE49-F238E27FC236}">
                  <a16:creationId xmlns="" xmlns:a16="http://schemas.microsoft.com/office/drawing/2014/main" id="{EA158BFE-AA4D-4972-B712-16A943581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289887" cy="1771650"/>
            </a:xfrm>
            <a:prstGeom prst="rect">
              <a:avLst/>
            </a:prstGeom>
          </p:spPr>
        </p:pic>
        <p:sp>
          <p:nvSpPr>
            <p:cNvPr id="29" name="직사각형 28">
              <a:extLst>
                <a:ext uri="{FF2B5EF4-FFF2-40B4-BE49-F238E27FC236}">
                  <a16:creationId xmlns="" xmlns:a16="http://schemas.microsoft.com/office/drawing/2014/main" id="{52260A85-FEF0-41A6-951E-809B7D9D8F63}"/>
                </a:ext>
              </a:extLst>
            </p:cNvPr>
            <p:cNvSpPr/>
            <p:nvPr/>
          </p:nvSpPr>
          <p:spPr>
            <a:xfrm>
              <a:off x="752476" y="542925"/>
              <a:ext cx="314325" cy="18097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ko-KR" altLang="en-US" sz="1100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4E55F7C-7CC4-41F0-891F-786D203FF45A}"/>
              </a:ext>
            </a:extLst>
          </p:cNvPr>
          <p:cNvSpPr/>
          <p:nvPr/>
        </p:nvSpPr>
        <p:spPr>
          <a:xfrm>
            <a:off x="294629" y="3188072"/>
            <a:ext cx="6287055" cy="812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>
            <a:extLst>
              <a:ext uri="{FF2B5EF4-FFF2-40B4-BE49-F238E27FC236}">
                <a16:creationId xmlns="" xmlns:a16="http://schemas.microsoft.com/office/drawing/2014/main" id="{63B85F33-DBD1-4E82-BA84-49AFC1657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491" y="974316"/>
            <a:ext cx="2313884" cy="2044876"/>
          </a:xfrm>
          <a:prstGeom prst="rect">
            <a:avLst/>
          </a:prstGeom>
        </p:spPr>
      </p:pic>
      <p:sp>
        <p:nvSpPr>
          <p:cNvPr id="37" name="사각형: 둥근 모서리 36">
            <a:extLst>
              <a:ext uri="{FF2B5EF4-FFF2-40B4-BE49-F238E27FC236}">
                <a16:creationId xmlns="" xmlns:a16="http://schemas.microsoft.com/office/drawing/2014/main" id="{679BCD70-8417-4100-B908-48872F1F7E88}"/>
              </a:ext>
            </a:extLst>
          </p:cNvPr>
          <p:cNvSpPr/>
          <p:nvPr/>
        </p:nvSpPr>
        <p:spPr>
          <a:xfrm>
            <a:off x="619125" y="222991"/>
            <a:ext cx="5874493" cy="72363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TVI </a:t>
            </a:r>
            <a:r>
              <a:rPr lang="en-US" altLang="ko-K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2MP </a:t>
            </a:r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PIR CAMERA</a:t>
            </a:r>
            <a:endParaRPr lang="ko-KR" alt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="" xmlns:a16="http://schemas.microsoft.com/office/drawing/2014/main" id="{90144031-624A-4654-98BB-BCAD6E921CD8}"/>
              </a:ext>
            </a:extLst>
          </p:cNvPr>
          <p:cNvSpPr/>
          <p:nvPr/>
        </p:nvSpPr>
        <p:spPr>
          <a:xfrm>
            <a:off x="294629" y="3873772"/>
            <a:ext cx="6357967" cy="723632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</a:t>
            </a:r>
            <a:r>
              <a:rPr lang="en-US" altLang="ko-KR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</a:t>
            </a:r>
            <a:r>
              <a:rPr lang="en-US" altLang="ko-KR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</a:t>
            </a:r>
            <a:r>
              <a:rPr lang="en-US" altLang="ko-KR" sz="12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IQ-A228NCG-36P                </a:t>
            </a:r>
            <a:endParaRPr lang="ko-KR" altLang="en-US" sz="12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="" xmlns:a16="http://schemas.microsoft.com/office/drawing/2014/main" id="{86F0F70F-8CC7-48DB-BD9C-F6038B958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780364"/>
              </p:ext>
            </p:extLst>
          </p:nvPr>
        </p:nvGraphicFramePr>
        <p:xfrm>
          <a:off x="218429" y="4825047"/>
          <a:ext cx="6434811" cy="6652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937">
                  <a:extLst>
                    <a:ext uri="{9D8B030D-6E8A-4147-A177-3AD203B41FA5}">
                      <a16:colId xmlns="" xmlns:a16="http://schemas.microsoft.com/office/drawing/2014/main" val="1318985940"/>
                    </a:ext>
                  </a:extLst>
                </a:gridCol>
                <a:gridCol w="2144937">
                  <a:extLst>
                    <a:ext uri="{9D8B030D-6E8A-4147-A177-3AD203B41FA5}">
                      <a16:colId xmlns="" xmlns:a16="http://schemas.microsoft.com/office/drawing/2014/main" val="4039083784"/>
                    </a:ext>
                  </a:extLst>
                </a:gridCol>
                <a:gridCol w="2144937">
                  <a:extLst>
                    <a:ext uri="{9D8B030D-6E8A-4147-A177-3AD203B41FA5}">
                      <a16:colId xmlns="" xmlns:a16="http://schemas.microsoft.com/office/drawing/2014/main" val="3257622746"/>
                    </a:ext>
                  </a:extLst>
                </a:gridCol>
              </a:tblGrid>
              <a:tr h="48160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Image Sensor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2.0MP ½.7”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127129703"/>
                  </a:ext>
                </a:extLst>
              </a:tr>
              <a:tr h="49515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Effective Pixel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1920(H) * 1080(V)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6371070"/>
                  </a:ext>
                </a:extLst>
              </a:tr>
              <a:tr h="5912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Frame Rate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30FPS(NTSC), 25FPS(PAL)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en-US" altLang="ko-KR" sz="1800" b="1" dirty="0"/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316325167"/>
                  </a:ext>
                </a:extLst>
              </a:tr>
              <a:tr h="53777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Noise Reduction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2DNR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4607062"/>
                  </a:ext>
                </a:extLst>
              </a:tr>
              <a:tr h="4946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Lens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3.6mm Fixed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874053527"/>
                  </a:ext>
                </a:extLst>
              </a:tr>
              <a:tr h="48160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Video Output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1channel BNC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0117994"/>
                  </a:ext>
                </a:extLst>
              </a:tr>
              <a:tr h="48160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Day/Night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cut filter with auto switch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6363826"/>
                  </a:ext>
                </a:extLst>
              </a:tr>
              <a:tr h="48160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IR Range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10m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745601807"/>
                  </a:ext>
                </a:extLst>
              </a:tr>
              <a:tr h="48160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Supply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DC12V±10%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460375"/>
                  </a:ext>
                </a:extLst>
              </a:tr>
              <a:tr h="7805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Power Consumption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Max 4.2W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26229836"/>
                  </a:ext>
                </a:extLst>
              </a:tr>
              <a:tr h="86566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Working Environment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800" b="1" dirty="0">
                          <a:latin typeface="+mn-lt"/>
                        </a:rPr>
                        <a:t>-10°C~+55°C/ Less than 95%RH</a:t>
                      </a:r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89524779"/>
                  </a:ext>
                </a:extLst>
              </a:tr>
              <a:tr h="479494"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latin typeface="+mn-lt"/>
                      </a:endParaRPr>
                    </a:p>
                  </a:txBody>
                  <a:tcPr marL="51435" marR="51435" marT="81280" marB="81280">
                    <a:gradFill>
                      <a:gsLst>
                        <a:gs pos="54000">
                          <a:schemeClr val="tx2">
                            <a:lumMod val="20000"/>
                            <a:lumOff val="80000"/>
                          </a:schemeClr>
                        </a:gs>
                        <a:gs pos="100000">
                          <a:schemeClr val="bg2">
                            <a:shade val="96000"/>
                            <a:satMod val="120000"/>
                            <a:lumMod val="90000"/>
                          </a:schemeClr>
                        </a:gs>
                      </a:gsLst>
                      <a:lin ang="612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14106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328387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204</TotalTime>
  <Words>65</Words>
  <Application>Microsoft Office PowerPoint</Application>
  <PresentationFormat>사용자 지정</PresentationFormat>
  <Paragraphs>25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슬라이스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희경</dc:creator>
  <cp:lastModifiedBy>Windows 사용자</cp:lastModifiedBy>
  <cp:revision>18</cp:revision>
  <dcterms:created xsi:type="dcterms:W3CDTF">2018-11-29T07:07:15Z</dcterms:created>
  <dcterms:modified xsi:type="dcterms:W3CDTF">2019-03-18T08:22:41Z</dcterms:modified>
</cp:coreProperties>
</file>