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0" r:id="rId2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046" autoAdjust="0"/>
    <p:restoredTop sz="94660"/>
  </p:normalViewPr>
  <p:slideViewPr>
    <p:cSldViewPr>
      <p:cViewPr>
        <p:scale>
          <a:sx n="300" d="100"/>
          <a:sy n="300" d="100"/>
        </p:scale>
        <p:origin x="-614" y="-1805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7EAB0-26AC-4BF9-90E1-26384B331322}" type="datetimeFigureOut">
              <a:rPr lang="ko-KR" altLang="en-US" smtClean="0"/>
              <a:t>2017-02-16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F0D3C-7F99-4976-97C4-34E24893BD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830087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7EAB0-26AC-4BF9-90E1-26384B331322}" type="datetimeFigureOut">
              <a:rPr lang="ko-KR" altLang="en-US" smtClean="0"/>
              <a:t>2017-02-16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F0D3C-7F99-4976-97C4-34E24893BD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737596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7EAB0-26AC-4BF9-90E1-26384B331322}" type="datetimeFigureOut">
              <a:rPr lang="ko-KR" altLang="en-US" smtClean="0"/>
              <a:t>2017-02-16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F0D3C-7F99-4976-97C4-34E24893BD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051876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7EAB0-26AC-4BF9-90E1-26384B331322}" type="datetimeFigureOut">
              <a:rPr lang="ko-KR" altLang="en-US" smtClean="0"/>
              <a:t>2017-02-16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F0D3C-7F99-4976-97C4-34E24893BD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639687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7EAB0-26AC-4BF9-90E1-26384B331322}" type="datetimeFigureOut">
              <a:rPr lang="ko-KR" altLang="en-US" smtClean="0"/>
              <a:t>2017-02-16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F0D3C-7F99-4976-97C4-34E24893BD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841187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7EAB0-26AC-4BF9-90E1-26384B331322}" type="datetimeFigureOut">
              <a:rPr lang="ko-KR" altLang="en-US" smtClean="0"/>
              <a:t>2017-02-16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F0D3C-7F99-4976-97C4-34E24893BD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269047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7EAB0-26AC-4BF9-90E1-26384B331322}" type="datetimeFigureOut">
              <a:rPr lang="ko-KR" altLang="en-US" smtClean="0"/>
              <a:t>2017-02-16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F0D3C-7F99-4976-97C4-34E24893BD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264428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7EAB0-26AC-4BF9-90E1-26384B331322}" type="datetimeFigureOut">
              <a:rPr lang="ko-KR" altLang="en-US" smtClean="0"/>
              <a:t>2017-02-16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F0D3C-7F99-4976-97C4-34E24893BD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300553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7EAB0-26AC-4BF9-90E1-26384B331322}" type="datetimeFigureOut">
              <a:rPr lang="ko-KR" altLang="en-US" smtClean="0"/>
              <a:t>2017-02-16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F0D3C-7F99-4976-97C4-34E24893BD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880152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7EAB0-26AC-4BF9-90E1-26384B331322}" type="datetimeFigureOut">
              <a:rPr lang="ko-KR" altLang="en-US" smtClean="0"/>
              <a:t>2017-02-16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F0D3C-7F99-4976-97C4-34E24893BD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056140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7EAB0-26AC-4BF9-90E1-26384B331322}" type="datetimeFigureOut">
              <a:rPr lang="ko-KR" altLang="en-US" smtClean="0"/>
              <a:t>2017-02-16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F0D3C-7F99-4976-97C4-34E24893BD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114316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47EAB0-26AC-4BF9-90E1-26384B331322}" type="datetimeFigureOut">
              <a:rPr lang="ko-KR" altLang="en-US" smtClean="0"/>
              <a:t>2017-02-16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CF0D3C-7F99-4976-97C4-34E24893BD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19447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/>
          <p:cNvSpPr/>
          <p:nvPr/>
        </p:nvSpPr>
        <p:spPr>
          <a:xfrm>
            <a:off x="0" y="342940"/>
            <a:ext cx="6012160" cy="2130896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85000"/>
                </a:schemeClr>
              </a:gs>
              <a:gs pos="50000">
                <a:schemeClr val="bg1">
                  <a:lumMod val="95000"/>
                </a:schemeClr>
              </a:gs>
              <a:gs pos="100000">
                <a:schemeClr val="bg1"/>
              </a:gs>
            </a:gsLst>
            <a:lin ang="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TextBox 10"/>
          <p:cNvSpPr txBox="1"/>
          <p:nvPr/>
        </p:nvSpPr>
        <p:spPr>
          <a:xfrm>
            <a:off x="467544" y="3878620"/>
            <a:ext cx="25562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>
                <a:latin typeface="Asia신명조" pitchFamily="18" charset="-127"/>
                <a:ea typeface="Asia신명조" pitchFamily="18" charset="-127"/>
              </a:rPr>
              <a:t>DOME DIMENSIONS (mm)</a:t>
            </a:r>
            <a:endParaRPr lang="ko-KR" altLang="en-US" sz="800" dirty="0">
              <a:latin typeface="Asia신명조" pitchFamily="18" charset="-127"/>
              <a:ea typeface="Asia신명조" pitchFamily="18" charset="-127"/>
            </a:endParaRPr>
          </a:p>
        </p:txBody>
      </p:sp>
      <p:pic>
        <p:nvPicPr>
          <p:cNvPr id="13" name="그림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0944" y="601979"/>
            <a:ext cx="2074335" cy="1859285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7452320" y="1757403"/>
            <a:ext cx="128758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800" dirty="0">
                <a:latin typeface="Asia신명조" pitchFamily="18" charset="-127"/>
                <a:ea typeface="Asia신명조" pitchFamily="18" charset="-127"/>
              </a:rPr>
              <a:t>The bracket </a:t>
            </a:r>
            <a:r>
              <a:rPr lang="en-US" altLang="ko-KR" sz="800" dirty="0" smtClean="0">
                <a:latin typeface="Asia신명조" pitchFamily="18" charset="-127"/>
                <a:ea typeface="Asia신명조" pitchFamily="18" charset="-127"/>
              </a:rPr>
              <a:t>image</a:t>
            </a:r>
          </a:p>
          <a:p>
            <a:pPr algn="r"/>
            <a:r>
              <a:rPr lang="en-US" altLang="ko-KR" sz="800" dirty="0" smtClean="0">
                <a:latin typeface="Asia신명조" pitchFamily="18" charset="-127"/>
                <a:ea typeface="Asia신명조" pitchFamily="18" charset="-127"/>
              </a:rPr>
              <a:t> </a:t>
            </a:r>
            <a:r>
              <a:rPr lang="en-US" altLang="ko-KR" sz="800" dirty="0">
                <a:latin typeface="Asia신명조" pitchFamily="18" charset="-127"/>
                <a:ea typeface="Asia신명조" pitchFamily="18" charset="-127"/>
              </a:rPr>
              <a:t>is a reference.</a:t>
            </a:r>
            <a:endParaRPr lang="ko-KR" altLang="en-US" sz="800" dirty="0">
              <a:latin typeface="Asia신명조" pitchFamily="18" charset="-127"/>
              <a:ea typeface="Asia신명조" pitchFamily="18" charset="-127"/>
            </a:endParaRPr>
          </a:p>
        </p:txBody>
      </p:sp>
      <p:pic>
        <p:nvPicPr>
          <p:cNvPr id="1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920" y="4413629"/>
            <a:ext cx="2421689" cy="16747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TextBox 14"/>
          <p:cNvSpPr txBox="1"/>
          <p:nvPr/>
        </p:nvSpPr>
        <p:spPr>
          <a:xfrm>
            <a:off x="467544" y="594400"/>
            <a:ext cx="367240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000" dirty="0" smtClean="0">
                <a:latin typeface="Asia신명조" pitchFamily="18" charset="-127"/>
                <a:ea typeface="Asia신명조" pitchFamily="18" charset="-127"/>
              </a:rPr>
              <a:t>EX-SDI</a:t>
            </a:r>
            <a:endParaRPr lang="ko-KR" altLang="en-US" sz="3000" dirty="0">
              <a:latin typeface="Asia신명조" pitchFamily="18" charset="-127"/>
              <a:ea typeface="Asia신명조" pitchFamily="18" charset="-127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67544" y="1043980"/>
            <a:ext cx="3672408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300" dirty="0" smtClean="0">
                <a:latin typeface="Asia신명조" pitchFamily="18" charset="-127"/>
                <a:ea typeface="Asia신명조" pitchFamily="18" charset="-127"/>
              </a:rPr>
              <a:t>ADVANCED IR LED </a:t>
            </a:r>
            <a:r>
              <a:rPr lang="en-US" altLang="ko-KR" sz="1300" dirty="0">
                <a:latin typeface="Asia신명조" pitchFamily="18" charset="-127"/>
                <a:ea typeface="Asia신명조" pitchFamily="18" charset="-127"/>
              </a:rPr>
              <a:t>OUTDOOR CAMERA</a:t>
            </a:r>
            <a:endParaRPr lang="ko-KR" altLang="en-US" sz="1300" dirty="0">
              <a:latin typeface="Asia신명조" pitchFamily="18" charset="-127"/>
              <a:ea typeface="Asia신명조" pitchFamily="18" charset="-127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467544" y="1264960"/>
            <a:ext cx="561662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 smtClean="0">
                <a:latin typeface="Asia신명조" pitchFamily="18" charset="-127"/>
                <a:ea typeface="Asia신명조" pitchFamily="18" charset="-127"/>
              </a:rPr>
              <a:t>1/2.9 inch SONY CMOS (IMX-222 or IMX-322) / High Definition (1080P)</a:t>
            </a:r>
          </a:p>
          <a:p>
            <a:r>
              <a:rPr lang="en-US" altLang="ko-KR" sz="800" dirty="0" smtClean="0">
                <a:latin typeface="Asia신명조" pitchFamily="18" charset="-127"/>
                <a:ea typeface="Asia신명조" pitchFamily="18" charset="-127"/>
              </a:rPr>
              <a:t>0 Lux at IR On (IR LED 6 pcs) / DNR (Digital Noise Reduction) </a:t>
            </a:r>
          </a:p>
          <a:p>
            <a:r>
              <a:rPr lang="en-US" altLang="ko-KR" sz="800" dirty="0" smtClean="0">
                <a:latin typeface="Asia신명조" pitchFamily="18" charset="-127"/>
                <a:ea typeface="Asia신명조" pitchFamily="18" charset="-127"/>
              </a:rPr>
              <a:t>WDR (Wide Dynamic Range) / Day &amp; Night (ICR Option) / Easy Installation </a:t>
            </a:r>
          </a:p>
          <a:p>
            <a:r>
              <a:rPr lang="en-US" altLang="ko-KR" sz="800" dirty="0" smtClean="0">
                <a:latin typeface="Asia신명조" pitchFamily="18" charset="-127"/>
                <a:ea typeface="Asia신명조" pitchFamily="18" charset="-127"/>
              </a:rPr>
              <a:t>ICR V/F lens, DC Auto IRIS V/F Lens, DC Auto IRIS &amp; TDN V/F Lens </a:t>
            </a:r>
          </a:p>
          <a:p>
            <a:r>
              <a:rPr lang="en-US" altLang="ko-KR" sz="800" dirty="0">
                <a:latin typeface="Asia신명조" pitchFamily="18" charset="-127"/>
                <a:ea typeface="Asia신명조" pitchFamily="18" charset="-127"/>
              </a:rPr>
              <a:t>(Focal Length : </a:t>
            </a:r>
            <a:r>
              <a:rPr lang="en-US" altLang="ko-KR" sz="800" dirty="0" smtClean="0">
                <a:latin typeface="Asia신명조" pitchFamily="18" charset="-127"/>
                <a:ea typeface="Asia신명조" pitchFamily="18" charset="-127"/>
              </a:rPr>
              <a:t>2.8~12mm)</a:t>
            </a:r>
            <a:endParaRPr lang="ko-KR" altLang="en-US" sz="800" dirty="0">
              <a:latin typeface="Asia신명조" pitchFamily="18" charset="-127"/>
              <a:ea typeface="Asia신명조" pitchFamily="18" charset="-127"/>
            </a:endParaRPr>
          </a:p>
        </p:txBody>
      </p:sp>
      <p:graphicFrame>
        <p:nvGraphicFramePr>
          <p:cNvPr id="23" name="표 2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86327086"/>
              </p:ext>
            </p:extLst>
          </p:nvPr>
        </p:nvGraphicFramePr>
        <p:xfrm>
          <a:off x="3995936" y="2714822"/>
          <a:ext cx="4752528" cy="366650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37754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7498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49898"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dirty="0" smtClean="0">
                          <a:effectLst/>
                        </a:rPr>
                        <a:t>Specification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600" u="none" strike="noStrike" dirty="0" smtClean="0">
                          <a:effectLst/>
                        </a:rPr>
                        <a:t>ISQ-77H6NTV</a:t>
                      </a:r>
                      <a:endParaRPr lang="en-US" altLang="ko-KR" sz="600" b="0" i="0" u="none" strike="noStrike" dirty="0" smtClean="0">
                        <a:effectLst/>
                        <a:latin typeface="+mn-lt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9898"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smtClean="0">
                          <a:effectLst/>
                        </a:rPr>
                        <a:t>Resolution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smtClean="0">
                          <a:effectLst/>
                        </a:rPr>
                        <a:t>1080P,720P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49898"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smtClean="0">
                          <a:effectLst/>
                        </a:rPr>
                        <a:t>Sensor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smtClean="0">
                          <a:effectLst/>
                        </a:rPr>
                        <a:t>1/2.9 inch SONY CMOS (IMX-222 or IMX-322)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49898"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smtClean="0">
                          <a:effectLst/>
                        </a:rPr>
                        <a:t>Total Pixels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smtClean="0">
                          <a:effectLst/>
                        </a:rPr>
                        <a:t>2000(H) x 1241(V) = 2,482,000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49898"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smtClean="0">
                          <a:effectLst/>
                        </a:rPr>
                        <a:t>Effective Pixels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smtClean="0">
                          <a:effectLst/>
                        </a:rPr>
                        <a:t>1944(H) X 1092(V) = 2,122,648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49898"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smtClean="0">
                          <a:effectLst/>
                        </a:rPr>
                        <a:t>Scanning System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smtClean="0">
                          <a:effectLst/>
                        </a:rPr>
                        <a:t>PROGRESSIVE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49898"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smtClean="0">
                          <a:effectLst/>
                        </a:rPr>
                        <a:t>S/N (Y signal)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smtClean="0">
                          <a:effectLst/>
                        </a:rPr>
                        <a:t>More than 52 dB (AGC Off)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49898"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smtClean="0">
                          <a:effectLst/>
                        </a:rPr>
                        <a:t>Video Output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smtClean="0">
                          <a:effectLst/>
                        </a:rPr>
                        <a:t>SMPTE292M (EX-SDI, HD-SDI) / (TVI, CVI, CVBS: 1.0Vp-p (75ohm) : Option)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49898"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smtClean="0">
                          <a:effectLst/>
                        </a:rPr>
                        <a:t>Min.Illumination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smtClean="0">
                          <a:effectLst/>
                        </a:rPr>
                        <a:t>0 Lux at IR On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49898"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smtClean="0">
                          <a:effectLst/>
                        </a:rPr>
                        <a:t>White Balance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smtClean="0">
                          <a:effectLst/>
                        </a:rPr>
                        <a:t>AUTO / AUTO EXT / PRESET / MANUAL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49898"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smtClean="0">
                          <a:effectLst/>
                        </a:rPr>
                        <a:t>Electronic shutter speed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smtClean="0">
                          <a:effectLst/>
                        </a:rPr>
                        <a:t>AUTO / MANUAL (1/30sec ~ 1/30,000sec) / FLICKER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49898"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smtClean="0">
                          <a:effectLst/>
                        </a:rPr>
                        <a:t>SENS_UP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smtClean="0">
                          <a:effectLst/>
                        </a:rPr>
                        <a:t>OFF / X2 ~ X32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49898">
                <a:tc>
                  <a:txBody>
                    <a:bodyPr/>
                    <a:lstStyle/>
                    <a:p>
                      <a:pPr marL="0" marR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600" u="none" strike="noStrike" smtClean="0">
                          <a:effectLst/>
                        </a:rPr>
                        <a:t>DNR / </a:t>
                      </a:r>
                      <a:r>
                        <a:rPr lang="en-US" altLang="ko-KR" sz="600" u="none" strike="noStrike" smtClean="0">
                          <a:effectLst/>
                        </a:rPr>
                        <a:t>ACE</a:t>
                      </a:r>
                      <a:endParaRPr lang="en-US" altLang="ko-KR" sz="600" b="0" i="0" u="none" strike="noStrike" dirty="0" smtClean="0">
                        <a:effectLst/>
                        <a:latin typeface="+mn-lt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smtClean="0">
                          <a:effectLst/>
                        </a:rPr>
                        <a:t>OFF / LOW / MIDDLE / HIGH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49898"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smtClean="0">
                          <a:effectLst/>
                        </a:rPr>
                        <a:t>BACKLIGHT</a:t>
                      </a:r>
                      <a:endParaRPr lang="en-US" sz="600" b="0" i="0" u="none" strike="noStrike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smtClean="0">
                          <a:effectLst/>
                        </a:rPr>
                        <a:t>OFF / WDR / BLC / HLC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62064"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smtClean="0">
                          <a:effectLst/>
                        </a:rPr>
                        <a:t>Day &amp; Night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smtClean="0">
                          <a:effectLst/>
                        </a:rPr>
                        <a:t>AUTO (Day &lt;--&gt; Night TIME Change) , COLOR , B/W, EXTERN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49898">
                <a:tc>
                  <a:txBody>
                    <a:bodyPr/>
                    <a:lstStyle/>
                    <a:p>
                      <a:pPr marL="0" marR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600" u="none" strike="noStrike" smtClean="0">
                          <a:effectLst/>
                        </a:rPr>
                        <a:t>PRIVACY / </a:t>
                      </a:r>
                      <a:r>
                        <a:rPr lang="en-US" altLang="ko-KR" sz="600" u="none" strike="noStrike" smtClean="0">
                          <a:effectLst/>
                        </a:rPr>
                        <a:t>FLIP / FREEZE</a:t>
                      </a:r>
                      <a:endParaRPr lang="en-US" altLang="ko-KR" sz="600" b="0" i="0" u="none" strike="noStrike" dirty="0" smtClean="0">
                        <a:effectLst/>
                        <a:latin typeface="+mn-lt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smtClean="0">
                          <a:effectLst/>
                        </a:rPr>
                        <a:t>OFF / ON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49898">
                <a:tc>
                  <a:txBody>
                    <a:bodyPr/>
                    <a:lstStyle/>
                    <a:p>
                      <a:pPr marL="0" marR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600" u="none" strike="noStrike" smtClean="0">
                          <a:effectLst/>
                        </a:rPr>
                        <a:t>MOTION / </a:t>
                      </a:r>
                      <a:r>
                        <a:rPr lang="en-US" altLang="ko-KR" sz="600" u="none" strike="noStrike" smtClean="0">
                          <a:effectLst/>
                        </a:rPr>
                        <a:t>DEFOG</a:t>
                      </a:r>
                      <a:endParaRPr lang="en-US" altLang="ko-KR" sz="600" b="0" i="0" u="none" strike="noStrike" dirty="0" smtClean="0">
                        <a:effectLst/>
                        <a:latin typeface="+mn-lt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smtClean="0">
                          <a:effectLst/>
                        </a:rPr>
                        <a:t>OFF / SET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49898"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smtClean="0">
                          <a:effectLst/>
                        </a:rPr>
                        <a:t>Language 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smtClean="0">
                          <a:effectLst/>
                        </a:rPr>
                        <a:t>ENG, CHN, CHN(S), JPN, KOR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49898">
                <a:tc>
                  <a:txBody>
                    <a:bodyPr/>
                    <a:lstStyle/>
                    <a:p>
                      <a:pPr marL="0" marR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600" u="none" strike="noStrike" smtClean="0">
                          <a:effectLst/>
                        </a:rPr>
                        <a:t>Sharpness / Smart IR / Brightness </a:t>
                      </a:r>
                      <a:endParaRPr lang="en-US" altLang="ko-KR" sz="600" b="0" i="0" u="none" strike="noStrike" dirty="0" smtClean="0">
                        <a:effectLst/>
                        <a:latin typeface="+mn-lt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600" u="none" strike="noStrike" smtClean="0">
                          <a:effectLst/>
                        </a:rPr>
                        <a:t>ADJUSTABLE (Sharpness : 0 ~ 10 STEP / Smart IR, Brightness : 0 ~ 20 STEP )</a:t>
                      </a:r>
                      <a:endParaRPr lang="en-US" altLang="ko-KR" sz="600" b="0" i="0" u="none" strike="noStrike" dirty="0">
                        <a:effectLst/>
                        <a:latin typeface="+mn-lt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49898"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smtClean="0">
                          <a:effectLst/>
                        </a:rPr>
                        <a:t>COMM.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smtClean="0">
                          <a:effectLst/>
                        </a:rPr>
                        <a:t>RS-485(PELCO-D) 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49898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600" u="none" strike="noStrike" smtClean="0">
                          <a:effectLst/>
                        </a:rPr>
                        <a:t>Operating </a:t>
                      </a:r>
                      <a:r>
                        <a:rPr lang="en-US" sz="600" u="none" strike="noStrike" smtClean="0">
                          <a:effectLst/>
                        </a:rPr>
                        <a:t>Temperature/Humidity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600" u="none" strike="noStrike" smtClean="0">
                          <a:effectLst/>
                        </a:rPr>
                        <a:t>-10'C~+50'C / 30%~80% RH</a:t>
                      </a:r>
                      <a:endParaRPr lang="en-US" altLang="ko-KR" sz="600" b="0" i="0" u="none" strike="noStrike" dirty="0" smtClean="0">
                        <a:effectLst/>
                        <a:latin typeface="+mn-lt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149898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600" u="none" strike="noStrike" smtClean="0">
                          <a:effectLst/>
                        </a:rPr>
                        <a:t>Storage </a:t>
                      </a:r>
                      <a:r>
                        <a:rPr lang="en-US" sz="600" u="none" strike="noStrike" smtClean="0">
                          <a:effectLst/>
                        </a:rPr>
                        <a:t>Temperature/Humidity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600" u="none" strike="noStrike" smtClean="0">
                          <a:effectLst/>
                        </a:rPr>
                        <a:t>-20'C~+60'C / 20%~90% RH</a:t>
                      </a:r>
                      <a:endParaRPr lang="en-US" altLang="ko-KR" sz="600" b="0" i="0" u="none" strike="noStrike" dirty="0" smtClean="0">
                        <a:effectLst/>
                        <a:latin typeface="+mn-lt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149898"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smtClean="0">
                          <a:effectLst/>
                        </a:rPr>
                        <a:t>Power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smtClean="0">
                          <a:effectLst/>
                        </a:rPr>
                        <a:t>DC12V [ AC24V / DC12V DualPower (option) ]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206686"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smtClean="0">
                          <a:effectLst/>
                        </a:rPr>
                        <a:t>signal Transmission</a:t>
                      </a:r>
                      <a:endParaRPr lang="en-US" sz="600" b="0" i="0" u="none" strike="noStrike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dirty="0" smtClean="0">
                          <a:effectLst/>
                        </a:rPr>
                        <a:t>The distant difference is occurred according to cable option and other</a:t>
                      </a:r>
                      <a:r>
                        <a:rPr lang="en-US" sz="600" u="none" strike="noStrike" baseline="0" dirty="0" smtClean="0">
                          <a:effectLst/>
                        </a:rPr>
                        <a:t> </a:t>
                      </a:r>
                      <a:r>
                        <a:rPr lang="en-US" sz="600" u="none" strike="noStrike" dirty="0" smtClean="0">
                          <a:effectLst/>
                        </a:rPr>
                        <a:t>circumstances.</a:t>
                      </a:r>
                    </a:p>
                    <a:p>
                      <a:pPr algn="l" fontAlgn="ctr"/>
                      <a:r>
                        <a:rPr lang="en-US" sz="600" u="none" strike="noStrike" dirty="0" smtClean="0">
                          <a:effectLst/>
                        </a:rPr>
                        <a:t>(based on 5C-HFBT : HD-SDI 200M / EX-SDI 500M) 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</a:tbl>
          </a:graphicData>
        </a:graphic>
      </p:graphicFrame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2634" y="2970937"/>
            <a:ext cx="2227099" cy="5430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5733557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289</TotalTime>
  <Words>347</Words>
  <Application>Microsoft Office PowerPoint</Application>
  <PresentationFormat>화면 슬라이드 쇼(4:3)</PresentationFormat>
  <Paragraphs>59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5" baseType="lpstr">
      <vt:lpstr>Asia신명조</vt:lpstr>
      <vt:lpstr>맑은 고딕</vt:lpstr>
      <vt:lpstr>Arial</vt:lpstr>
      <vt:lpstr>Office 테마</vt:lpstr>
      <vt:lpstr>PowerPoint 프레젠테이션</vt:lpstr>
    </vt:vector>
  </TitlesOfParts>
  <Company>Hewlett-Packard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design</dc:creator>
  <cp:lastModifiedBy>임수일</cp:lastModifiedBy>
  <cp:revision>45</cp:revision>
  <dcterms:created xsi:type="dcterms:W3CDTF">2016-02-23T04:54:37Z</dcterms:created>
  <dcterms:modified xsi:type="dcterms:W3CDTF">2017-02-16T02:53:35Z</dcterms:modified>
</cp:coreProperties>
</file>