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7556500" cy="10706100"/>
  <p:notesSz cx="7556500" cy="107061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20" d="100"/>
          <a:sy n="120" d="100"/>
        </p:scale>
        <p:origin x="-1188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8891"/>
            <a:ext cx="6423025" cy="2248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95416"/>
            <a:ext cx="5289549" cy="26765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3/10/2017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>
                <a:solidFill>
                  <a:srgbClr val="70717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3/10/2017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>
                <a:solidFill>
                  <a:srgbClr val="70717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462403"/>
            <a:ext cx="3287077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7" y="2462403"/>
            <a:ext cx="3287077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3/10/2017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>
                <a:solidFill>
                  <a:srgbClr val="70717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3/10/2017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3/10/2017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9.png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Relationship Id="rId14" Type="http://schemas.openxmlformats.org/officeDocument/2006/relationships/image" Target="../media/image8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343674" y="3524656"/>
            <a:ext cx="228638" cy="22781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341871" y="3638462"/>
            <a:ext cx="130327" cy="11654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97700" y="3578632"/>
            <a:ext cx="120595" cy="12062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3907282" y="4989474"/>
            <a:ext cx="228625" cy="22781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905377" y="5103409"/>
            <a:ext cx="130301" cy="11654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961257" y="5043454"/>
            <a:ext cx="120567" cy="12061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43674" y="6140234"/>
            <a:ext cx="228638" cy="22779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41871" y="6254117"/>
            <a:ext cx="130327" cy="116583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97700" y="6194337"/>
            <a:ext cx="120609" cy="12061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2569845" y="1580769"/>
            <a:ext cx="2351405" cy="1909445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99745" y="742060"/>
            <a:ext cx="7157008" cy="4838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>
                <a:solidFill>
                  <a:srgbClr val="70717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62403"/>
            <a:ext cx="6800849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9210" y="9956673"/>
            <a:ext cx="2418079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56673"/>
            <a:ext cx="1737995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3/10/2017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0680" y="9956673"/>
            <a:ext cx="1737995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66392" y="7900415"/>
            <a:ext cx="432434" cy="1727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-40" dirty="0">
                <a:solidFill>
                  <a:srgbClr val="221F1F"/>
                </a:solidFill>
                <a:latin typeface="굴림"/>
                <a:cs typeface="굴림"/>
              </a:rPr>
              <a:t>외관도</a:t>
            </a:r>
            <a:endParaRPr sz="1100" dirty="0">
              <a:latin typeface="굴림"/>
              <a:cs typeface="굴림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3743706"/>
            <a:ext cx="569595" cy="1727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-35" dirty="0">
                <a:solidFill>
                  <a:srgbClr val="221F1F"/>
                </a:solidFill>
                <a:latin typeface="굴림"/>
                <a:cs typeface="굴림"/>
              </a:rPr>
              <a:t>제품특징</a:t>
            </a:r>
            <a:endParaRPr sz="1100">
              <a:latin typeface="굴림"/>
              <a:cs typeface="굴림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96741" y="3714242"/>
            <a:ext cx="568325" cy="1727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-40" dirty="0">
                <a:solidFill>
                  <a:srgbClr val="221F1F"/>
                </a:solidFill>
                <a:latin typeface="굴림"/>
                <a:cs typeface="굴림"/>
              </a:rPr>
              <a:t>제품사양</a:t>
            </a:r>
            <a:endParaRPr sz="1100">
              <a:latin typeface="굴림"/>
              <a:cs typeface="굴림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04723" y="1296797"/>
            <a:ext cx="6957695" cy="8849995"/>
          </a:xfrm>
          <a:custGeom>
            <a:avLst/>
            <a:gdLst/>
            <a:ahLst/>
            <a:cxnLst/>
            <a:rect l="l" t="t" r="r" b="b"/>
            <a:pathLst>
              <a:path w="6957695" h="8849995">
                <a:moveTo>
                  <a:pt x="6804863" y="8849690"/>
                </a:moveTo>
                <a:lnTo>
                  <a:pt x="152400" y="8849690"/>
                </a:lnTo>
                <a:lnTo>
                  <a:pt x="137553" y="8848991"/>
                </a:lnTo>
                <a:lnTo>
                  <a:pt x="95643" y="8838971"/>
                </a:lnTo>
                <a:lnTo>
                  <a:pt x="59131" y="8818486"/>
                </a:lnTo>
                <a:lnTo>
                  <a:pt x="29870" y="8789339"/>
                </a:lnTo>
                <a:lnTo>
                  <a:pt x="9677" y="8753309"/>
                </a:lnTo>
                <a:lnTo>
                  <a:pt x="393" y="8712187"/>
                </a:lnTo>
                <a:lnTo>
                  <a:pt x="0" y="148208"/>
                </a:lnTo>
                <a:lnTo>
                  <a:pt x="723" y="133730"/>
                </a:lnTo>
                <a:lnTo>
                  <a:pt x="11023" y="92963"/>
                </a:lnTo>
                <a:lnTo>
                  <a:pt x="32080" y="57530"/>
                </a:lnTo>
                <a:lnTo>
                  <a:pt x="62052" y="29082"/>
                </a:lnTo>
                <a:lnTo>
                  <a:pt x="99098" y="9398"/>
                </a:lnTo>
                <a:lnTo>
                  <a:pt x="141389" y="380"/>
                </a:lnTo>
                <a:lnTo>
                  <a:pt x="6804863" y="0"/>
                </a:lnTo>
                <a:lnTo>
                  <a:pt x="6819722" y="761"/>
                </a:lnTo>
                <a:lnTo>
                  <a:pt x="6861632" y="10667"/>
                </a:lnTo>
                <a:lnTo>
                  <a:pt x="6898081" y="31241"/>
                </a:lnTo>
                <a:lnTo>
                  <a:pt x="6927418" y="60325"/>
                </a:lnTo>
                <a:lnTo>
                  <a:pt x="6947611" y="96392"/>
                </a:lnTo>
                <a:lnTo>
                  <a:pt x="6956882" y="137540"/>
                </a:lnTo>
                <a:lnTo>
                  <a:pt x="6957263" y="8701468"/>
                </a:lnTo>
                <a:lnTo>
                  <a:pt x="6956501" y="8715908"/>
                </a:lnTo>
                <a:lnTo>
                  <a:pt x="6946214" y="8756662"/>
                </a:lnTo>
                <a:lnTo>
                  <a:pt x="6925132" y="8792171"/>
                </a:lnTo>
                <a:lnTo>
                  <a:pt x="6895160" y="8820645"/>
                </a:lnTo>
                <a:lnTo>
                  <a:pt x="6858076" y="8840279"/>
                </a:lnTo>
                <a:lnTo>
                  <a:pt x="6815785" y="8849309"/>
                </a:lnTo>
                <a:lnTo>
                  <a:pt x="6804863" y="8849690"/>
                </a:lnTo>
                <a:close/>
              </a:path>
            </a:pathLst>
          </a:custGeom>
          <a:ln w="3175">
            <a:solidFill>
              <a:srgbClr val="B3B5B8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55587" y="10331463"/>
            <a:ext cx="6838950" cy="0"/>
          </a:xfrm>
          <a:custGeom>
            <a:avLst/>
            <a:gdLst/>
            <a:ahLst/>
            <a:cxnLst/>
            <a:rect l="l" t="t" r="r" b="b"/>
            <a:pathLst>
              <a:path w="6838950">
                <a:moveTo>
                  <a:pt x="0" y="0"/>
                </a:moveTo>
                <a:lnTo>
                  <a:pt x="6838962" y="0"/>
                </a:lnTo>
              </a:path>
            </a:pathLst>
          </a:custGeom>
          <a:ln w="3175">
            <a:solidFill>
              <a:srgbClr val="A7A9AC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247389" y="10176561"/>
            <a:ext cx="3949700" cy="123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dirty="0">
                <a:latin typeface="굴림"/>
                <a:cs typeface="굴림"/>
              </a:rPr>
              <a:t>※</a:t>
            </a:r>
            <a:r>
              <a:rPr sz="800" spc="-114" dirty="0">
                <a:latin typeface="굴림"/>
                <a:cs typeface="굴림"/>
              </a:rPr>
              <a:t> </a:t>
            </a:r>
            <a:r>
              <a:rPr sz="800" dirty="0">
                <a:latin typeface="맑은 고딕"/>
                <a:cs typeface="맑은 고딕"/>
              </a:rPr>
              <a:t>제품의</a:t>
            </a:r>
            <a:r>
              <a:rPr sz="800" spc="-114" dirty="0">
                <a:latin typeface="맑은 고딕"/>
                <a:cs typeface="맑은 고딕"/>
              </a:rPr>
              <a:t> </a:t>
            </a:r>
            <a:r>
              <a:rPr sz="800" dirty="0">
                <a:latin typeface="맑은 고딕"/>
                <a:cs typeface="맑은 고딕"/>
              </a:rPr>
              <a:t>품질</a:t>
            </a:r>
            <a:r>
              <a:rPr sz="800" spc="-130" dirty="0">
                <a:latin typeface="맑은 고딕"/>
                <a:cs typeface="맑은 고딕"/>
              </a:rPr>
              <a:t> </a:t>
            </a:r>
            <a:r>
              <a:rPr sz="800" dirty="0">
                <a:latin typeface="맑은 고딕"/>
                <a:cs typeface="맑은 고딕"/>
              </a:rPr>
              <a:t>향상을</a:t>
            </a:r>
            <a:r>
              <a:rPr sz="800" spc="-125" dirty="0">
                <a:latin typeface="맑은 고딕"/>
                <a:cs typeface="맑은 고딕"/>
              </a:rPr>
              <a:t> </a:t>
            </a:r>
            <a:r>
              <a:rPr sz="800" dirty="0">
                <a:latin typeface="맑은 고딕"/>
                <a:cs typeface="맑은 고딕"/>
              </a:rPr>
              <a:t>위해</a:t>
            </a:r>
            <a:r>
              <a:rPr sz="800" spc="-130" dirty="0">
                <a:latin typeface="맑은 고딕"/>
                <a:cs typeface="맑은 고딕"/>
              </a:rPr>
              <a:t> </a:t>
            </a:r>
            <a:r>
              <a:rPr sz="800" dirty="0">
                <a:latin typeface="맑은 고딕"/>
                <a:cs typeface="맑은 고딕"/>
              </a:rPr>
              <a:t>상세사양</a:t>
            </a:r>
            <a:r>
              <a:rPr sz="800" spc="-114" dirty="0">
                <a:latin typeface="맑은 고딕"/>
                <a:cs typeface="맑은 고딕"/>
              </a:rPr>
              <a:t> </a:t>
            </a:r>
            <a:r>
              <a:rPr sz="800" dirty="0">
                <a:latin typeface="맑은 고딕"/>
                <a:cs typeface="맑은 고딕"/>
              </a:rPr>
              <a:t>및</a:t>
            </a:r>
            <a:r>
              <a:rPr sz="800" spc="-114" dirty="0">
                <a:latin typeface="맑은 고딕"/>
                <a:cs typeface="맑은 고딕"/>
              </a:rPr>
              <a:t> </a:t>
            </a:r>
            <a:r>
              <a:rPr sz="800" dirty="0">
                <a:latin typeface="맑은 고딕"/>
                <a:cs typeface="맑은 고딕"/>
              </a:rPr>
              <a:t>사진</a:t>
            </a:r>
            <a:r>
              <a:rPr sz="800" spc="-130" dirty="0">
                <a:latin typeface="맑은 고딕"/>
                <a:cs typeface="맑은 고딕"/>
              </a:rPr>
              <a:t> </a:t>
            </a:r>
            <a:r>
              <a:rPr sz="800" dirty="0">
                <a:latin typeface="맑은 고딕"/>
                <a:cs typeface="맑은 고딕"/>
              </a:rPr>
              <a:t>등이</a:t>
            </a:r>
            <a:r>
              <a:rPr sz="800" spc="-114" dirty="0">
                <a:latin typeface="맑은 고딕"/>
                <a:cs typeface="맑은 고딕"/>
              </a:rPr>
              <a:t> </a:t>
            </a:r>
            <a:r>
              <a:rPr sz="800" dirty="0">
                <a:latin typeface="맑은 고딕"/>
                <a:cs typeface="맑은 고딕"/>
              </a:rPr>
              <a:t>사전</a:t>
            </a:r>
            <a:r>
              <a:rPr sz="800" spc="-114" dirty="0">
                <a:latin typeface="맑은 고딕"/>
                <a:cs typeface="맑은 고딕"/>
              </a:rPr>
              <a:t> </a:t>
            </a:r>
            <a:r>
              <a:rPr sz="800" dirty="0">
                <a:latin typeface="맑은 고딕"/>
                <a:cs typeface="맑은 고딕"/>
              </a:rPr>
              <a:t>예고</a:t>
            </a:r>
            <a:r>
              <a:rPr sz="800" spc="-140" dirty="0">
                <a:latin typeface="맑은 고딕"/>
                <a:cs typeface="맑은 고딕"/>
              </a:rPr>
              <a:t> </a:t>
            </a:r>
            <a:r>
              <a:rPr sz="800" dirty="0">
                <a:latin typeface="맑은 고딕"/>
                <a:cs typeface="맑은 고딕"/>
              </a:rPr>
              <a:t>없이</a:t>
            </a:r>
            <a:r>
              <a:rPr sz="800" spc="-114" dirty="0">
                <a:latin typeface="맑은 고딕"/>
                <a:cs typeface="맑은 고딕"/>
              </a:rPr>
              <a:t> </a:t>
            </a:r>
            <a:r>
              <a:rPr sz="800" dirty="0">
                <a:latin typeface="맑은 고딕"/>
                <a:cs typeface="맑은 고딕"/>
              </a:rPr>
              <a:t>변경</a:t>
            </a:r>
            <a:r>
              <a:rPr sz="800" spc="-114" dirty="0">
                <a:latin typeface="맑은 고딕"/>
                <a:cs typeface="맑은 고딕"/>
              </a:rPr>
              <a:t> </a:t>
            </a:r>
            <a:r>
              <a:rPr sz="800" dirty="0">
                <a:latin typeface="맑은 고딕"/>
                <a:cs typeface="맑은 고딕"/>
              </a:rPr>
              <a:t>될</a:t>
            </a:r>
            <a:r>
              <a:rPr sz="800" spc="-105" dirty="0">
                <a:latin typeface="맑은 고딕"/>
                <a:cs typeface="맑은 고딕"/>
              </a:rPr>
              <a:t> </a:t>
            </a:r>
            <a:r>
              <a:rPr sz="800" dirty="0">
                <a:latin typeface="맑은 고딕"/>
                <a:cs typeface="맑은 고딕"/>
              </a:rPr>
              <a:t>수</a:t>
            </a:r>
            <a:r>
              <a:rPr sz="800" spc="-114" dirty="0">
                <a:latin typeface="맑은 고딕"/>
                <a:cs typeface="맑은 고딕"/>
              </a:rPr>
              <a:t> </a:t>
            </a:r>
            <a:r>
              <a:rPr sz="800" dirty="0">
                <a:latin typeface="맑은 고딕"/>
                <a:cs typeface="맑은 고딕"/>
              </a:rPr>
              <a:t>있습니다</a:t>
            </a:r>
            <a:r>
              <a:rPr sz="800" dirty="0" smtClean="0">
                <a:latin typeface="Calibri"/>
                <a:cs typeface="Calibri"/>
              </a:rPr>
              <a:t>.</a:t>
            </a:r>
            <a:endParaRPr sz="8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810"/>
              </a:lnSpc>
            </a:pPr>
            <a:r>
              <a:rPr dirty="0"/>
              <a:t>AHD</a:t>
            </a:r>
            <a:r>
              <a:rPr spc="-40" dirty="0"/>
              <a:t> </a:t>
            </a:r>
            <a:r>
              <a:rPr spc="-20" dirty="0"/>
              <a:t>2</a:t>
            </a:r>
            <a:r>
              <a:rPr dirty="0"/>
              <a:t>M</a:t>
            </a:r>
            <a:r>
              <a:rPr spc="-20" dirty="0"/>
              <a:t> </a:t>
            </a:r>
            <a:r>
              <a:rPr spc="-5" dirty="0"/>
              <a:t>I</a:t>
            </a:r>
            <a:r>
              <a:rPr dirty="0"/>
              <a:t>R</a:t>
            </a:r>
            <a:r>
              <a:rPr spc="-15" dirty="0"/>
              <a:t> </a:t>
            </a:r>
            <a:r>
              <a:rPr spc="-20" dirty="0"/>
              <a:t>L</a:t>
            </a:r>
            <a:r>
              <a:rPr spc="-5" dirty="0"/>
              <a:t>E</a:t>
            </a:r>
            <a:r>
              <a:rPr dirty="0"/>
              <a:t>D</a:t>
            </a:r>
            <a:r>
              <a:rPr spc="-15" dirty="0"/>
              <a:t> </a:t>
            </a:r>
            <a:r>
              <a:rPr lang="en-US" spc="-15" dirty="0" smtClean="0"/>
              <a:t>Bullet</a:t>
            </a:r>
            <a:r>
              <a:rPr spc="-5" dirty="0" smtClean="0"/>
              <a:t> </a:t>
            </a:r>
            <a:r>
              <a:rPr dirty="0"/>
              <a:t>C</a:t>
            </a:r>
            <a:r>
              <a:rPr spc="-20" dirty="0"/>
              <a:t>ame</a:t>
            </a:r>
            <a:r>
              <a:rPr dirty="0"/>
              <a:t>ra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91439" y="1343025"/>
            <a:ext cx="193484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spc="-67" baseline="-3472" dirty="0">
                <a:latin typeface="맑은 고딕"/>
                <a:cs typeface="맑은 고딕"/>
              </a:rPr>
              <a:t>모델</a:t>
            </a:r>
            <a:r>
              <a:rPr sz="2400" b="1" spc="-30" baseline="-3472" dirty="0">
                <a:latin typeface="맑은 고딕"/>
                <a:cs typeface="맑은 고딕"/>
              </a:rPr>
              <a:t>명</a:t>
            </a:r>
            <a:r>
              <a:rPr sz="2400" b="1" spc="-292" baseline="-3472" dirty="0">
                <a:latin typeface="맑은 고딕"/>
                <a:cs typeface="맑은 고딕"/>
              </a:rPr>
              <a:t> </a:t>
            </a:r>
            <a:r>
              <a:rPr sz="1600" b="1" spc="-5" dirty="0">
                <a:latin typeface="Calibri"/>
                <a:cs typeface="Calibri"/>
              </a:rPr>
              <a:t>:</a:t>
            </a:r>
            <a:r>
              <a:rPr sz="1600" b="1" spc="-10" dirty="0">
                <a:latin typeface="Calibri"/>
                <a:cs typeface="Calibri"/>
              </a:rPr>
              <a:t> </a:t>
            </a:r>
            <a:r>
              <a:rPr sz="1600" b="1" spc="-20" dirty="0">
                <a:latin typeface="Calibri"/>
                <a:cs typeface="Calibri"/>
              </a:rPr>
              <a:t>APD-</a:t>
            </a:r>
            <a:r>
              <a:rPr sz="1600" b="1" spc="-75" dirty="0">
                <a:latin typeface="Calibri"/>
                <a:cs typeface="Calibri"/>
              </a:rPr>
              <a:t>O</a:t>
            </a:r>
            <a:r>
              <a:rPr sz="1600" b="1" spc="-55" dirty="0">
                <a:latin typeface="Calibri"/>
                <a:cs typeface="Calibri"/>
              </a:rPr>
              <a:t>A</a:t>
            </a:r>
            <a:r>
              <a:rPr sz="1600" b="1" spc="-40" dirty="0">
                <a:latin typeface="Calibri"/>
                <a:cs typeface="Calibri"/>
              </a:rPr>
              <a:t>CI</a:t>
            </a:r>
            <a:r>
              <a:rPr sz="1600" b="1" spc="-25" dirty="0">
                <a:latin typeface="Calibri"/>
                <a:cs typeface="Calibri"/>
              </a:rPr>
              <a:t>RH</a:t>
            </a:r>
            <a:r>
              <a:rPr sz="1600" b="1" spc="-10" dirty="0">
                <a:latin typeface="Calibri"/>
                <a:cs typeface="Calibri"/>
              </a:rPr>
              <a:t>1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30568" y="6184849"/>
            <a:ext cx="298450" cy="254000"/>
          </a:xfrm>
          <a:custGeom>
            <a:avLst/>
            <a:gdLst/>
            <a:ahLst/>
            <a:cxnLst/>
            <a:rect l="l" t="t" r="r" b="b"/>
            <a:pathLst>
              <a:path w="298450" h="254000">
                <a:moveTo>
                  <a:pt x="0" y="253542"/>
                </a:moveTo>
                <a:lnTo>
                  <a:pt x="298462" y="253542"/>
                </a:lnTo>
                <a:lnTo>
                  <a:pt x="298462" y="0"/>
                </a:lnTo>
                <a:lnTo>
                  <a:pt x="0" y="0"/>
                </a:lnTo>
                <a:lnTo>
                  <a:pt x="0" y="25354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65746" y="3716744"/>
            <a:ext cx="222415" cy="2354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146425" y="3678135"/>
            <a:ext cx="222415" cy="2354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46062" y="3538169"/>
            <a:ext cx="298450" cy="254000"/>
          </a:xfrm>
          <a:custGeom>
            <a:avLst/>
            <a:gdLst/>
            <a:ahLst/>
            <a:cxnLst/>
            <a:rect l="l" t="t" r="r" b="b"/>
            <a:pathLst>
              <a:path w="298450" h="254000">
                <a:moveTo>
                  <a:pt x="0" y="253542"/>
                </a:moveTo>
                <a:lnTo>
                  <a:pt x="298462" y="253542"/>
                </a:lnTo>
                <a:lnTo>
                  <a:pt x="298462" y="0"/>
                </a:lnTo>
                <a:lnTo>
                  <a:pt x="0" y="0"/>
                </a:lnTo>
                <a:lnTo>
                  <a:pt x="0" y="25354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644650" y="7860754"/>
            <a:ext cx="222415" cy="2354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graphicFrame>
        <p:nvGraphicFramePr>
          <p:cNvPr id="63" name="object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3558283"/>
              </p:ext>
            </p:extLst>
          </p:nvPr>
        </p:nvGraphicFramePr>
        <p:xfrm>
          <a:off x="488950" y="3968750"/>
          <a:ext cx="2514600" cy="18224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14600"/>
              </a:tblGrid>
              <a:tr h="2603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00" dirty="0">
                          <a:latin typeface="맑은 고딕"/>
                          <a:cs typeface="맑은 고딕"/>
                        </a:rPr>
                        <a:t>●</a:t>
                      </a:r>
                      <a:r>
                        <a:rPr sz="1350" spc="-7" baseline="6172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350" baseline="6172" dirty="0">
                          <a:latin typeface="Calibri"/>
                          <a:cs typeface="Calibri"/>
                        </a:rPr>
                        <a:t>/3"</a:t>
                      </a:r>
                      <a:r>
                        <a:rPr sz="1350" spc="-60" baseline="6172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spc="-44" baseline="6172" dirty="0">
                          <a:latin typeface="Calibri"/>
                          <a:cs typeface="Calibri"/>
                        </a:rPr>
                        <a:t>Aptin</a:t>
                      </a:r>
                      <a:r>
                        <a:rPr sz="1350" baseline="6172" dirty="0">
                          <a:latin typeface="Calibri"/>
                          <a:cs typeface="Calibri"/>
                        </a:rPr>
                        <a:t>a </a:t>
                      </a:r>
                      <a:r>
                        <a:rPr sz="1350" spc="-37" baseline="6172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baseline="6172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350" spc="-7" baseline="6172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350" baseline="6172" dirty="0">
                          <a:latin typeface="Calibri"/>
                          <a:cs typeface="Calibri"/>
                        </a:rPr>
                        <a:t>OS</a:t>
                      </a:r>
                      <a:r>
                        <a:rPr sz="1350" spc="-30" baseline="6172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spc="-30" baseline="6172" dirty="0" smtClean="0">
                          <a:latin typeface="Calibri"/>
                          <a:cs typeface="Calibri"/>
                        </a:rPr>
                        <a:t>S</a:t>
                      </a:r>
                      <a:r>
                        <a:rPr sz="1350" spc="-7" baseline="6172" dirty="0" smtClean="0">
                          <a:latin typeface="Calibri"/>
                          <a:cs typeface="Calibri"/>
                        </a:rPr>
                        <a:t>ens</a:t>
                      </a:r>
                      <a:r>
                        <a:rPr sz="1350" spc="7" baseline="6172" dirty="0" smtClean="0">
                          <a:latin typeface="Calibri"/>
                          <a:cs typeface="Calibri"/>
                        </a:rPr>
                        <a:t>o</a:t>
                      </a:r>
                      <a:r>
                        <a:rPr sz="1350" baseline="6172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lang="en-US" sz="1350" baseline="6172" dirty="0" smtClean="0">
                          <a:latin typeface="Calibri"/>
                          <a:cs typeface="Calibri"/>
                        </a:rPr>
                        <a:t> 2.0</a:t>
                      </a:r>
                      <a:r>
                        <a:rPr lang="ko-KR" altLang="en-US" sz="1350" baseline="6172" dirty="0" smtClean="0">
                          <a:latin typeface="Calibri"/>
                          <a:cs typeface="Calibri"/>
                        </a:rPr>
                        <a:t>메가픽셀</a:t>
                      </a:r>
                      <a:endParaRPr sz="1350" baseline="6172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00" dirty="0">
                          <a:latin typeface="맑은 고딕"/>
                          <a:cs typeface="맑은 고딕"/>
                        </a:rPr>
                        <a:t>●</a:t>
                      </a:r>
                      <a:r>
                        <a:rPr sz="900" spc="-114" dirty="0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1350" spc="-7" baseline="6172" dirty="0">
                          <a:latin typeface="Calibri"/>
                          <a:cs typeface="Calibri"/>
                        </a:rPr>
                        <a:t>1080</a:t>
                      </a:r>
                      <a:r>
                        <a:rPr sz="1350" baseline="6172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350" spc="-104" baseline="6172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맑은 고딕"/>
                          <a:cs typeface="맑은 고딕"/>
                        </a:rPr>
                        <a:t>고해상도</a:t>
                      </a:r>
                      <a:endParaRPr sz="900"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00" dirty="0">
                          <a:latin typeface="맑은 고딕"/>
                          <a:cs typeface="맑은 고딕"/>
                        </a:rPr>
                        <a:t>●</a:t>
                      </a:r>
                      <a:r>
                        <a:rPr sz="900" spc="-114" dirty="0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900" dirty="0">
                          <a:latin typeface="맑은 고딕"/>
                          <a:cs typeface="맑은 고딕"/>
                        </a:rPr>
                        <a:t>최대</a:t>
                      </a:r>
                      <a:r>
                        <a:rPr sz="900" spc="-135" dirty="0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1350" spc="-7" baseline="6172" dirty="0">
                          <a:latin typeface="Calibri"/>
                          <a:cs typeface="Calibri"/>
                        </a:rPr>
                        <a:t>300</a:t>
                      </a:r>
                      <a:r>
                        <a:rPr sz="1350" baseline="6172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350" spc="-52" baseline="6172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맑은 고딕"/>
                          <a:cs typeface="맑은 고딕"/>
                        </a:rPr>
                        <a:t>까지</a:t>
                      </a:r>
                      <a:r>
                        <a:rPr sz="900" spc="-114" dirty="0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900" dirty="0">
                          <a:latin typeface="맑은 고딕"/>
                          <a:cs typeface="맑은 고딕"/>
                        </a:rPr>
                        <a:t>고해상도</a:t>
                      </a:r>
                      <a:r>
                        <a:rPr sz="900" spc="-140" dirty="0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900" dirty="0">
                          <a:latin typeface="맑은 고딕"/>
                          <a:cs typeface="맑은 고딕"/>
                        </a:rPr>
                        <a:t>영상</a:t>
                      </a:r>
                      <a:r>
                        <a:rPr sz="900" spc="-125" dirty="0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900" dirty="0">
                          <a:latin typeface="맑은 고딕"/>
                          <a:cs typeface="맑은 고딕"/>
                        </a:rPr>
                        <a:t>전송</a:t>
                      </a:r>
                      <a:endParaRPr sz="900"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00" dirty="0">
                          <a:latin typeface="맑은 고딕"/>
                          <a:cs typeface="맑은 고딕"/>
                        </a:rPr>
                        <a:t>●</a:t>
                      </a:r>
                      <a:r>
                        <a:rPr sz="900" spc="-114" dirty="0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1350" baseline="6172" dirty="0">
                          <a:latin typeface="Calibri"/>
                          <a:cs typeface="Calibri"/>
                        </a:rPr>
                        <a:t>IR</a:t>
                      </a:r>
                      <a:r>
                        <a:rPr sz="1350" spc="-30" baseline="6172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spc="7" baseline="6172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350" baseline="6172" dirty="0">
                          <a:latin typeface="Calibri"/>
                          <a:cs typeface="Calibri"/>
                        </a:rPr>
                        <a:t>ED</a:t>
                      </a:r>
                      <a:r>
                        <a:rPr sz="1350" spc="-75" baseline="6172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맑은 고딕"/>
                          <a:cs typeface="맑은 고딕"/>
                        </a:rPr>
                        <a:t>사용시</a:t>
                      </a:r>
                      <a:r>
                        <a:rPr sz="900" spc="-130" dirty="0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900" dirty="0">
                          <a:latin typeface="맑은 고딕"/>
                          <a:cs typeface="맑은 고딕"/>
                        </a:rPr>
                        <a:t>난반사</a:t>
                      </a:r>
                      <a:r>
                        <a:rPr sz="900" spc="-125" dirty="0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900" dirty="0">
                          <a:latin typeface="맑은 고딕"/>
                          <a:cs typeface="맑은 고딕"/>
                        </a:rPr>
                        <a:t>자동</a:t>
                      </a:r>
                      <a:r>
                        <a:rPr sz="900" spc="-125" dirty="0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900" dirty="0">
                          <a:latin typeface="맑은 고딕"/>
                          <a:cs typeface="맑은 고딕"/>
                        </a:rPr>
                        <a:t>제거</a:t>
                      </a:r>
                      <a:endParaRPr sz="900"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00" dirty="0">
                          <a:latin typeface="맑은 고딕"/>
                          <a:cs typeface="맑은 고딕"/>
                        </a:rPr>
                        <a:t>●</a:t>
                      </a:r>
                      <a:r>
                        <a:rPr sz="900" spc="-114" dirty="0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1350" spc="-7" baseline="6172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900" dirty="0">
                          <a:latin typeface="맑은 고딕"/>
                          <a:cs typeface="맑은 고딕"/>
                        </a:rPr>
                        <a:t>축</a:t>
                      </a:r>
                      <a:r>
                        <a:rPr sz="900" spc="-150" dirty="0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900" dirty="0">
                          <a:latin typeface="맑은 고딕"/>
                          <a:cs typeface="맑은 고딕"/>
                        </a:rPr>
                        <a:t>브라켓으로</a:t>
                      </a:r>
                      <a:r>
                        <a:rPr sz="900" spc="-140" dirty="0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900" dirty="0">
                          <a:latin typeface="맑은 고딕"/>
                          <a:cs typeface="맑은 고딕"/>
                        </a:rPr>
                        <a:t>편리한</a:t>
                      </a:r>
                      <a:r>
                        <a:rPr sz="900" spc="-114" dirty="0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900" dirty="0">
                          <a:latin typeface="맑은 고딕"/>
                          <a:cs typeface="맑은 고딕"/>
                        </a:rPr>
                        <a:t>설치</a:t>
                      </a:r>
                      <a:endParaRPr sz="900"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800" dirty="0">
                          <a:latin typeface="맑은 고딕"/>
                          <a:cs typeface="맑은 고딕"/>
                        </a:rPr>
                        <a:t>●</a:t>
                      </a:r>
                      <a:r>
                        <a:rPr sz="800" spc="-114" dirty="0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1000" dirty="0">
                          <a:latin typeface="맑은 고딕"/>
                          <a:cs typeface="맑은 고딕"/>
                        </a:rPr>
                        <a:t>전원</a:t>
                      </a:r>
                      <a:r>
                        <a:rPr sz="1000" spc="-135" dirty="0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975" baseline="4273" dirty="0">
                          <a:latin typeface="굴림"/>
                          <a:cs typeface="굴림"/>
                        </a:rPr>
                        <a:t>: </a:t>
                      </a:r>
                      <a:r>
                        <a:rPr sz="975" spc="-15" baseline="4273" dirty="0">
                          <a:latin typeface="굴림"/>
                          <a:cs typeface="굴림"/>
                        </a:rPr>
                        <a:t>D</a:t>
                      </a:r>
                      <a:r>
                        <a:rPr sz="975" spc="-7" baseline="4273" dirty="0">
                          <a:latin typeface="굴림"/>
                          <a:cs typeface="굴림"/>
                        </a:rPr>
                        <a:t>C12</a:t>
                      </a:r>
                      <a:r>
                        <a:rPr sz="975" baseline="4273" dirty="0">
                          <a:latin typeface="굴림"/>
                          <a:cs typeface="굴림"/>
                        </a:rPr>
                        <a:t>V</a:t>
                      </a:r>
                      <a:endParaRPr sz="975" baseline="4273">
                        <a:latin typeface="굴림"/>
                        <a:cs typeface="굴림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260350">
                <a:tc>
                  <a:txBody>
                    <a:bodyPr/>
                    <a:lstStyle/>
                    <a:p>
                      <a:endParaRPr sz="975" baseline="4273">
                        <a:latin typeface="굴림"/>
                        <a:cs typeface="굴림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</a:tbl>
          </a:graphicData>
        </a:graphic>
      </p:graphicFrame>
      <p:pic>
        <p:nvPicPr>
          <p:cNvPr id="112" name="그림 111" descr="8205.jpg"/>
          <p:cNvPicPr>
            <a:picLocks noChangeAspect="1"/>
          </p:cNvPicPr>
          <p:nvPr/>
        </p:nvPicPr>
        <p:blipFill>
          <a:blip r:embed="rId3" cstate="print"/>
          <a:srcRect l="27846" t="9981" r="21170" b="21578"/>
          <a:stretch>
            <a:fillRect/>
          </a:stretch>
        </p:blipFill>
        <p:spPr>
          <a:xfrm>
            <a:off x="2433955" y="1692197"/>
            <a:ext cx="2457450" cy="1845972"/>
          </a:xfrm>
          <a:prstGeom prst="rect">
            <a:avLst/>
          </a:prstGeom>
        </p:spPr>
      </p:pic>
      <p:pic>
        <p:nvPicPr>
          <p:cNvPr id="113" name="그림 112" descr="8205dimensio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82725" y="8375970"/>
            <a:ext cx="4352925" cy="1244280"/>
          </a:xfrm>
          <a:prstGeom prst="rect">
            <a:avLst/>
          </a:prstGeom>
        </p:spPr>
      </p:pic>
      <p:graphicFrame>
        <p:nvGraphicFramePr>
          <p:cNvPr id="31" name="표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2433684"/>
              </p:ext>
            </p:extLst>
          </p:nvPr>
        </p:nvGraphicFramePr>
        <p:xfrm>
          <a:off x="3473451" y="4032521"/>
          <a:ext cx="3581399" cy="360652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9507"/>
                <a:gridCol w="449507"/>
                <a:gridCol w="2682385"/>
              </a:tblGrid>
              <a:tr h="21984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>
                          <a:effectLst/>
                        </a:rPr>
                        <a:t>항 목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　</a:t>
                      </a:r>
                      <a:endParaRPr lang="ko-KR" altLang="en-US" sz="8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제 품 사 양</a:t>
                      </a:r>
                      <a:endParaRPr lang="ko-KR" altLang="en-US" sz="8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</a:tr>
              <a:tr h="26134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촬상 소자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　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 smtClean="0">
                          <a:effectLst/>
                        </a:rPr>
                        <a:t>1/2.9" IMX323 </a:t>
                      </a:r>
                      <a:r>
                        <a:rPr lang="en-US" sz="800" u="none" strike="noStrike" dirty="0">
                          <a:effectLst/>
                        </a:rPr>
                        <a:t>CMOS Sensor + </a:t>
                      </a:r>
                      <a:r>
                        <a:rPr lang="en-US" sz="800" u="none" strike="noStrike" dirty="0" smtClean="0">
                          <a:effectLst/>
                        </a:rPr>
                        <a:t>NVP2470H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165326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수평 해상도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1080P (2.0Mega Pixel)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6134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총 화소수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　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1920(H) X 1080(V)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6134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최저조도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　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Color 0.1Lux, B/W 0.01Lux at F1.2 &amp; 0.0 Lux (IR LEDs ON)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165326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</a:rPr>
                        <a:t>S/N </a:t>
                      </a:r>
                      <a:r>
                        <a:rPr lang="ko-KR" altLang="en-US" sz="800" u="none" strike="noStrike">
                          <a:effectLst/>
                        </a:rPr>
                        <a:t>비율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　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</a:rPr>
                        <a:t>More than </a:t>
                      </a:r>
                      <a:r>
                        <a:rPr lang="en-US" sz="800" u="none" strike="noStrike" dirty="0" smtClean="0">
                          <a:effectLst/>
                        </a:rPr>
                        <a:t>41dB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6134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전자 셔터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　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1/50 (60) ~ 1/100,000sec.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165326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</a:rPr>
                        <a:t>AGC (Gain </a:t>
                      </a:r>
                      <a:r>
                        <a:rPr lang="ko-KR" altLang="en-US" sz="800" u="none" strike="noStrike">
                          <a:effectLst/>
                        </a:rPr>
                        <a:t>조정</a:t>
                      </a:r>
                      <a:r>
                        <a:rPr lang="en-US" altLang="ko-KR" sz="800" u="none" strike="noStrike">
                          <a:effectLst/>
                        </a:rPr>
                        <a:t>)</a:t>
                      </a:r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AGC / AGC + Slow Shutter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165326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화이트 밸런스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Auto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165326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렌즈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　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2MP 3.6mm Lens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165326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</a:rPr>
                        <a:t>IR LED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　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36ea IR/LED's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6134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영상 출력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　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BNC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165326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</a:rPr>
                        <a:t>O.S.D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　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Built-in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16532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　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DNR, UTC, BLC, etc.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165326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출력 모드 선택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</a:rPr>
                        <a:t>AHD / TVI / </a:t>
                      </a:r>
                      <a:r>
                        <a:rPr lang="en-US" sz="800" u="none" strike="noStrike" dirty="0" smtClean="0">
                          <a:effectLst/>
                        </a:rPr>
                        <a:t>CVI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6134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전원 입력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　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</a:rPr>
                        <a:t>DC12V 1000mA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165326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동작 온도 </a:t>
                      </a:r>
                      <a:r>
                        <a:rPr lang="en-US" altLang="ko-KR" sz="800" u="none" strike="noStrike">
                          <a:effectLst/>
                        </a:rPr>
                        <a:t>/ </a:t>
                      </a:r>
                      <a:r>
                        <a:rPr lang="ko-KR" altLang="en-US" sz="800" u="none" strike="noStrike">
                          <a:effectLst/>
                        </a:rPr>
                        <a:t>습도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 smtClean="0">
                          <a:effectLst/>
                        </a:rPr>
                        <a:t>-20</a:t>
                      </a:r>
                      <a:r>
                        <a:rPr lang="en-US" sz="800" u="none" strike="noStrike" dirty="0">
                          <a:effectLst/>
                        </a:rPr>
                        <a:t>℃ to +55℃, Under 90% (Non-condensing)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165326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외형 치수 </a:t>
                      </a:r>
                      <a:r>
                        <a:rPr lang="en-US" altLang="ko-KR" sz="800" u="none" strike="noStrike">
                          <a:effectLst/>
                        </a:rPr>
                        <a:t>/ </a:t>
                      </a:r>
                      <a:r>
                        <a:rPr lang="ko-KR" altLang="en-US" sz="800" u="none" strike="noStrike">
                          <a:effectLst/>
                        </a:rPr>
                        <a:t>무게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</a:rPr>
                        <a:t>166.0mm X 63.5mm, About </a:t>
                      </a:r>
                      <a:r>
                        <a:rPr lang="en-US" sz="800" u="none" strike="noStrike" dirty="0" smtClean="0">
                          <a:effectLst/>
                        </a:rPr>
                        <a:t>300g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</TotalTime>
  <Words>198</Words>
  <Application>Microsoft Office PowerPoint</Application>
  <PresentationFormat>사용자 지정</PresentationFormat>
  <Paragraphs>59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Theme</vt:lpstr>
      <vt:lpstr>AHD 2M IR LED Bullet Camera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Brochure_all 0102 kor</dc:title>
  <dc:creator>Administrator</dc:creator>
  <cp:lastModifiedBy>Windows 사용자</cp:lastModifiedBy>
  <cp:revision>5</cp:revision>
  <dcterms:created xsi:type="dcterms:W3CDTF">2016-10-07T11:56:09Z</dcterms:created>
  <dcterms:modified xsi:type="dcterms:W3CDTF">2017-03-10T06:12:23Z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2016-04-13T00:00:00Z</vt:filetime>
  </property>
  <property fmtid="{D5CDD505-2E9C-101B-9397-08002B2CF9AE}" pid="3" name="LastSaved">
    <vt:filetime>2016-10-07T00:00:00Z</vt:filetime>
  </property>
</Properties>
</file>