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706100"/>
  <p:notesSz cx="7556500" cy="107061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188" y="19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8891"/>
            <a:ext cx="6423025" cy="2248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5416"/>
            <a:ext cx="5289549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3674" y="3524656"/>
            <a:ext cx="228638" cy="227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1871" y="3638462"/>
            <a:ext cx="130327" cy="1165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97700" y="3578632"/>
            <a:ext cx="120595" cy="1206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907282" y="4989474"/>
            <a:ext cx="228625" cy="227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905377" y="5103409"/>
            <a:ext cx="130301" cy="1165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961257" y="5043454"/>
            <a:ext cx="120567" cy="1206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43674" y="6140234"/>
            <a:ext cx="228638" cy="2277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41871" y="6254117"/>
            <a:ext cx="130327" cy="1165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97700" y="6194337"/>
            <a:ext cx="120609" cy="1206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569845" y="1580769"/>
            <a:ext cx="2351405" cy="19094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745" y="742060"/>
            <a:ext cx="7157008" cy="4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2403"/>
            <a:ext cx="6800849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6673"/>
            <a:ext cx="2418079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6392" y="7900415"/>
            <a:ext cx="432434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외관도</a:t>
            </a:r>
            <a:endParaRPr sz="1100" dirty="0">
              <a:latin typeface="굴림"/>
              <a:cs typeface="굴림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743706"/>
            <a:ext cx="56959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221F1F"/>
                </a:solidFill>
                <a:latin typeface="굴림"/>
                <a:cs typeface="굴림"/>
              </a:rPr>
              <a:t>제품특징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6741" y="3714242"/>
            <a:ext cx="56832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제품사양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723" y="1296797"/>
            <a:ext cx="6957695" cy="8849995"/>
          </a:xfrm>
          <a:custGeom>
            <a:avLst/>
            <a:gdLst/>
            <a:ahLst/>
            <a:cxnLst/>
            <a:rect l="l" t="t" r="r" b="b"/>
            <a:pathLst>
              <a:path w="6957695" h="8849995">
                <a:moveTo>
                  <a:pt x="6804863" y="8849690"/>
                </a:moveTo>
                <a:lnTo>
                  <a:pt x="152400" y="8849690"/>
                </a:lnTo>
                <a:lnTo>
                  <a:pt x="137553" y="8848991"/>
                </a:lnTo>
                <a:lnTo>
                  <a:pt x="95643" y="8838971"/>
                </a:lnTo>
                <a:lnTo>
                  <a:pt x="59131" y="8818486"/>
                </a:lnTo>
                <a:lnTo>
                  <a:pt x="29870" y="8789339"/>
                </a:lnTo>
                <a:lnTo>
                  <a:pt x="9677" y="8753309"/>
                </a:lnTo>
                <a:lnTo>
                  <a:pt x="393" y="8712187"/>
                </a:lnTo>
                <a:lnTo>
                  <a:pt x="0" y="148208"/>
                </a:lnTo>
                <a:lnTo>
                  <a:pt x="723" y="133730"/>
                </a:lnTo>
                <a:lnTo>
                  <a:pt x="11023" y="92963"/>
                </a:lnTo>
                <a:lnTo>
                  <a:pt x="32080" y="57530"/>
                </a:lnTo>
                <a:lnTo>
                  <a:pt x="62052" y="29082"/>
                </a:lnTo>
                <a:lnTo>
                  <a:pt x="99098" y="9398"/>
                </a:lnTo>
                <a:lnTo>
                  <a:pt x="141389" y="380"/>
                </a:lnTo>
                <a:lnTo>
                  <a:pt x="6804863" y="0"/>
                </a:lnTo>
                <a:lnTo>
                  <a:pt x="6819722" y="761"/>
                </a:lnTo>
                <a:lnTo>
                  <a:pt x="6861632" y="10667"/>
                </a:lnTo>
                <a:lnTo>
                  <a:pt x="6898081" y="31241"/>
                </a:lnTo>
                <a:lnTo>
                  <a:pt x="6927418" y="60325"/>
                </a:lnTo>
                <a:lnTo>
                  <a:pt x="6947611" y="96392"/>
                </a:lnTo>
                <a:lnTo>
                  <a:pt x="6956882" y="137540"/>
                </a:lnTo>
                <a:lnTo>
                  <a:pt x="6957263" y="8701468"/>
                </a:lnTo>
                <a:lnTo>
                  <a:pt x="6956501" y="8715908"/>
                </a:lnTo>
                <a:lnTo>
                  <a:pt x="6946214" y="8756662"/>
                </a:lnTo>
                <a:lnTo>
                  <a:pt x="6925132" y="8792171"/>
                </a:lnTo>
                <a:lnTo>
                  <a:pt x="6895160" y="8820645"/>
                </a:lnTo>
                <a:lnTo>
                  <a:pt x="6858076" y="8840279"/>
                </a:lnTo>
                <a:lnTo>
                  <a:pt x="6815785" y="8849309"/>
                </a:lnTo>
                <a:lnTo>
                  <a:pt x="6804863" y="8849690"/>
                </a:lnTo>
                <a:close/>
              </a:path>
            </a:pathLst>
          </a:custGeom>
          <a:ln w="3175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5587" y="10331463"/>
            <a:ext cx="6838950" cy="0"/>
          </a:xfrm>
          <a:custGeom>
            <a:avLst/>
            <a:gdLst/>
            <a:ahLst/>
            <a:cxnLst/>
            <a:rect l="l" t="t" r="r" b="b"/>
            <a:pathLst>
              <a:path w="6838950">
                <a:moveTo>
                  <a:pt x="0" y="0"/>
                </a:moveTo>
                <a:lnTo>
                  <a:pt x="6838962" y="0"/>
                </a:lnTo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47389" y="10176561"/>
            <a:ext cx="39497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dirty="0">
                <a:latin typeface="굴림"/>
                <a:cs typeface="굴림"/>
              </a:rPr>
              <a:t>※</a:t>
            </a:r>
            <a:r>
              <a:rPr sz="800" spc="-114" dirty="0">
                <a:latin typeface="굴림"/>
                <a:cs typeface="굴림"/>
              </a:rPr>
              <a:t> </a:t>
            </a:r>
            <a:r>
              <a:rPr sz="800" dirty="0">
                <a:latin typeface="맑은 고딕"/>
                <a:cs typeface="맑은 고딕"/>
              </a:rPr>
              <a:t>제품의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품질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향상을</a:t>
            </a:r>
            <a:r>
              <a:rPr sz="800" spc="-12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위해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상세사양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및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사진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등이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사전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예고</a:t>
            </a:r>
            <a:r>
              <a:rPr sz="800" spc="-14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없이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변경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될</a:t>
            </a:r>
            <a:r>
              <a:rPr sz="800" spc="-10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있습니다</a:t>
            </a:r>
            <a:r>
              <a:rPr sz="800" dirty="0" smtClean="0"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10"/>
              </a:lnSpc>
            </a:pPr>
            <a:r>
              <a:rPr lang="en-US" dirty="0" smtClean="0"/>
              <a:t> </a:t>
            </a:r>
            <a:r>
              <a:rPr dirty="0" smtClean="0"/>
              <a:t>AHD</a:t>
            </a:r>
            <a:r>
              <a:rPr spc="-40" dirty="0" smtClean="0"/>
              <a:t> </a:t>
            </a:r>
            <a:r>
              <a:rPr spc="-20" dirty="0"/>
              <a:t>2</a:t>
            </a:r>
            <a:r>
              <a:rPr dirty="0"/>
              <a:t>M</a:t>
            </a:r>
            <a:r>
              <a:rPr spc="-20" dirty="0"/>
              <a:t> </a:t>
            </a:r>
            <a:r>
              <a:rPr spc="-5" dirty="0"/>
              <a:t>I</a:t>
            </a:r>
            <a:r>
              <a:rPr dirty="0"/>
              <a:t>R</a:t>
            </a:r>
            <a:r>
              <a:rPr spc="-15" dirty="0"/>
              <a:t> </a:t>
            </a:r>
            <a:r>
              <a:rPr spc="-20" dirty="0"/>
              <a:t>L</a:t>
            </a:r>
            <a:r>
              <a:rPr spc="-5" dirty="0"/>
              <a:t>E</a:t>
            </a:r>
            <a:r>
              <a:rPr dirty="0"/>
              <a:t>D</a:t>
            </a:r>
            <a:r>
              <a:rPr spc="-15" dirty="0"/>
              <a:t> </a:t>
            </a:r>
            <a:r>
              <a:rPr dirty="0" smtClean="0"/>
              <a:t>C</a:t>
            </a:r>
            <a:r>
              <a:rPr spc="-20" dirty="0" smtClean="0"/>
              <a:t>ame</a:t>
            </a:r>
            <a:r>
              <a:rPr dirty="0" smtClean="0"/>
              <a:t>ra</a:t>
            </a:r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91439" y="1343025"/>
            <a:ext cx="19348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67" baseline="-3472" dirty="0">
                <a:latin typeface="맑은 고딕"/>
                <a:cs typeface="맑은 고딕"/>
              </a:rPr>
              <a:t>모델</a:t>
            </a:r>
            <a:r>
              <a:rPr sz="2400" b="1" spc="-30" baseline="-3472" dirty="0">
                <a:latin typeface="맑은 고딕"/>
                <a:cs typeface="맑은 고딕"/>
              </a:rPr>
              <a:t>명</a:t>
            </a:r>
            <a:r>
              <a:rPr sz="2400" b="1" spc="-292" baseline="-3472" dirty="0">
                <a:latin typeface="맑은 고딕"/>
                <a:cs typeface="맑은 고딕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lang="en-US" sz="1600" b="1" spc="-20" dirty="0" smtClean="0">
                <a:latin typeface="Calibri"/>
                <a:cs typeface="Calibri"/>
              </a:rPr>
              <a:t>ACM-IACIRH1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0568" y="618484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5746" y="3716744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425" y="3678135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6062" y="353816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4650" y="7860754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graphicFrame>
        <p:nvGraphicFramePr>
          <p:cNvPr id="63" name="object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555803"/>
              </p:ext>
            </p:extLst>
          </p:nvPr>
        </p:nvGraphicFramePr>
        <p:xfrm>
          <a:off x="488950" y="3968750"/>
          <a:ext cx="2514600" cy="1836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/>
              </a:tblGrid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/3"</a:t>
                      </a:r>
                      <a:r>
                        <a:rPr sz="1350" spc="-6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44" baseline="6172" dirty="0">
                          <a:latin typeface="Calibri"/>
                          <a:cs typeface="Calibri"/>
                        </a:rPr>
                        <a:t>Aptin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350" spc="-37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30" baseline="6172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350" spc="-7" baseline="6172" dirty="0" smtClean="0">
                          <a:latin typeface="Calibri"/>
                          <a:cs typeface="Calibri"/>
                        </a:rPr>
                        <a:t>ens</a:t>
                      </a:r>
                      <a:r>
                        <a:rPr sz="1350" spc="7" baseline="6172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350" baseline="6172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350" baseline="6172" dirty="0" smtClean="0">
                          <a:latin typeface="Calibri"/>
                          <a:cs typeface="Calibri"/>
                        </a:rPr>
                        <a:t> 2.0</a:t>
                      </a:r>
                      <a:r>
                        <a:rPr lang="ko-KR" altLang="en-US" sz="1350" baseline="6172" dirty="0" smtClean="0">
                          <a:latin typeface="Calibri"/>
                          <a:cs typeface="Calibri"/>
                        </a:rPr>
                        <a:t>메가픽셀</a:t>
                      </a:r>
                      <a:endParaRPr sz="1350" baseline="6172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1080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350" spc="-104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최대</a:t>
                      </a:r>
                      <a:r>
                        <a:rPr sz="900" spc="-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300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spc="-52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까지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r>
                        <a:rPr sz="900" spc="-14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영상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전송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7" baseline="6172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350" spc="-75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사용시</a:t>
                      </a:r>
                      <a:r>
                        <a:rPr sz="900" spc="-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난반사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자동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제거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dirty="0" smtClean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lang="ko-KR" altLang="en-US" sz="700" spc="-114" dirty="0" smtClean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sz="900" dirty="0" smtClean="0">
                          <a:latin typeface="맑은 고딕"/>
                          <a:cs typeface="맑은 고딕"/>
                        </a:rPr>
                        <a:t>전원</a:t>
                      </a:r>
                      <a:r>
                        <a:rPr lang="ko-KR" altLang="en-US" sz="900" spc="-135" dirty="0" smtClean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aseline="4273" dirty="0" smtClean="0">
                          <a:latin typeface="굴림"/>
                          <a:cs typeface="굴림"/>
                        </a:rPr>
                        <a:t>: </a:t>
                      </a:r>
                      <a:r>
                        <a:rPr lang="en-US" altLang="ko-KR" sz="900" spc="-15" baseline="4273" dirty="0" smtClean="0">
                          <a:latin typeface="굴림"/>
                          <a:cs typeface="굴림"/>
                        </a:rPr>
                        <a:t>D</a:t>
                      </a:r>
                      <a:r>
                        <a:rPr lang="en-US" altLang="ko-KR" sz="900" spc="-7" baseline="4273" dirty="0" smtClean="0">
                          <a:latin typeface="굴림"/>
                          <a:cs typeface="굴림"/>
                        </a:rPr>
                        <a:t>C12</a:t>
                      </a:r>
                      <a:r>
                        <a:rPr lang="en-US" altLang="ko-KR" sz="900" baseline="4273" dirty="0" smtClean="0">
                          <a:latin typeface="굴림"/>
                          <a:cs typeface="굴림"/>
                        </a:rPr>
                        <a:t>V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75" baseline="4273" dirty="0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endParaRPr sz="975" baseline="4273" dirty="0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78238"/>
              </p:ext>
            </p:extLst>
          </p:nvPr>
        </p:nvGraphicFramePr>
        <p:xfrm>
          <a:off x="3122218" y="3952236"/>
          <a:ext cx="4008832" cy="3221802"/>
        </p:xfrm>
        <a:graphic>
          <a:graphicData uri="http://schemas.openxmlformats.org/drawingml/2006/table">
            <a:tbl>
              <a:tblPr/>
              <a:tblGrid>
                <a:gridCol w="503155"/>
                <a:gridCol w="503155"/>
                <a:gridCol w="3002522"/>
              </a:tblGrid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항 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ACM-IACIRH1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촬상 소자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1/3" GC2023 CMOS Sensor + FH8536E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수평 해상도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1080P (2.0Mega Pixel)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화소수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1920(H) X 1080(V)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최저조도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Color 0.1Lux, B/W 0.01Lux at F1.2 (IR ON : 0.0Lux)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S/N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More than 72dB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전자 셔터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1/50 (60) ~ 1/100,000sec.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AGC (Gain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조정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AGC / AGC + Slow Shutter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화이트 밸런스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Auto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렌즈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2MP 3.6mm Lens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IR LED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영상 출력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BNC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O.S.D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Built-in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DNR, UTC, BLC, etc.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출력 모드 선택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AHD / TVI / CVBS / CVI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전원 입력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DC12V 1000mA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동작 온도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습도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휴먼모음T"/>
                        </a:rPr>
                        <a:t>℃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to +50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휴먼모음T"/>
                        </a:rPr>
                        <a:t>℃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Under 90% (Non-condensing)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89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외형 치수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무게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116.0mm X 93.9mm, About 250g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모서리가 둥근 직사각형 16"/>
          <p:cNvSpPr/>
          <p:nvPr/>
        </p:nvSpPr>
        <p:spPr>
          <a:xfrm>
            <a:off x="2479662" y="1407744"/>
            <a:ext cx="2590800" cy="21304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 descr="0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2613574" y="1569130"/>
            <a:ext cx="1926676" cy="2066677"/>
          </a:xfrm>
          <a:prstGeom prst="rect">
            <a:avLst/>
          </a:prstGeom>
        </p:spPr>
      </p:pic>
      <p:pic>
        <p:nvPicPr>
          <p:cNvPr id="22" name="그림 21" descr="eyevisi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14355">
            <a:off x="3218072" y="1784545"/>
            <a:ext cx="620111" cy="264957"/>
          </a:xfrm>
          <a:prstGeom prst="rect">
            <a:avLst/>
          </a:prstGeom>
        </p:spPr>
      </p:pic>
      <p:pic>
        <p:nvPicPr>
          <p:cNvPr id="24" name="그림 23" descr="C3-BOTTOM (2).png"/>
          <p:cNvPicPr>
            <a:picLocks noChangeAspect="1"/>
          </p:cNvPicPr>
          <p:nvPr/>
        </p:nvPicPr>
        <p:blipFill>
          <a:blip r:embed="rId5" cstate="print"/>
          <a:srcRect l="18086" t="5946" r="24452" b="10489"/>
          <a:stretch>
            <a:fillRect/>
          </a:stretch>
        </p:blipFill>
        <p:spPr bwMode="auto">
          <a:xfrm>
            <a:off x="4380601" y="8277224"/>
            <a:ext cx="1419225" cy="147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그림 24" descr="C3-fixed ir front (2)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18376" y="8324850"/>
            <a:ext cx="1909503" cy="143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188</Words>
  <Application>Microsoft Office PowerPoint</Application>
  <PresentationFormat>사용자 지정</PresentationFormat>
  <Paragraphs>58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 AHD 2M IR LED Camera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Brochure_all 0102 kor</dc:title>
  <dc:creator>Administrator</dc:creator>
  <cp:lastModifiedBy>Windows 사용자</cp:lastModifiedBy>
  <cp:revision>6</cp:revision>
  <dcterms:created xsi:type="dcterms:W3CDTF">2016-10-07T11:56:09Z</dcterms:created>
  <dcterms:modified xsi:type="dcterms:W3CDTF">2017-03-23T00:41:18Z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2016-04-13T00:00:00Z</vt:filetime>
  </property>
  <property fmtid="{D5CDD505-2E9C-101B-9397-08002B2CF9AE}" pid="3" name="LastSaved">
    <vt:filetime>2016-10-07T00:00:00Z</vt:filetime>
  </property>
</Properties>
</file>