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40" autoAdjust="0"/>
    <p:restoredTop sz="94660"/>
  </p:normalViewPr>
  <p:slideViewPr>
    <p:cSldViewPr>
      <p:cViewPr>
        <p:scale>
          <a:sx n="120" d="100"/>
          <a:sy n="120" d="100"/>
        </p:scale>
        <p:origin x="-1854" y="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2018-10-15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300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2018-10-15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3759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2018-10-15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5187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2018-10-15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3968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2018-10-15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4118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2018-10-15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6904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2018-10-15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442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2018-10-15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0055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2018-10-15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8015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2018-10-15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5614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2018-10-15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1431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7EAB0-26AC-4BF9-90E1-26384B331322}" type="datetimeFigureOut">
              <a:rPr lang="ko-KR" altLang="en-US" smtClean="0"/>
              <a:t>2018-10-15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944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342940"/>
            <a:ext cx="6012160" cy="213089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67544" y="1043980"/>
            <a:ext cx="403244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>
                <a:latin typeface="Asia신명조" pitchFamily="18" charset="-127"/>
                <a:ea typeface="Asia신명조" pitchFamily="18" charset="-127"/>
              </a:rPr>
              <a:t>ADVANCED IR LED DOME CAMERA</a:t>
            </a:r>
            <a:endParaRPr lang="ko-KR" altLang="en-US" sz="13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3878620"/>
            <a:ext cx="25562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DOME DIMENSIONS (mm)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7544" y="1264960"/>
            <a:ext cx="5616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1/2.8" CMOS sensor(SONY IMX290)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0 Lux at IR On (IR LED 02 pcs) / DNR (Digital Noise Reduction) 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WDR (Wide Dynamic Range) / Day &amp; Night (ICR Option) / Easy Installation </a:t>
            </a:r>
          </a:p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Fixed Lens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: 4mm</a:t>
            </a:r>
            <a:endParaRPr lang="en-US" altLang="ko-KR" sz="8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7544" y="594400"/>
            <a:ext cx="4536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latin typeface="Asia신명조" pitchFamily="18" charset="-127"/>
                <a:ea typeface="Asia신명조" pitchFamily="18" charset="-127"/>
              </a:rPr>
              <a:t>HID22 </a:t>
            </a:r>
            <a:r>
              <a:rPr lang="en-US" altLang="ko-KR" sz="2800" dirty="0" smtClean="0">
                <a:latin typeface="Asia신명조" pitchFamily="18" charset="-127"/>
                <a:ea typeface="Asia신명조" pitchFamily="18" charset="-127"/>
              </a:rPr>
              <a:t>VPX2H2T-40</a:t>
            </a:r>
            <a:endParaRPr lang="ko-KR" altLang="en-US" sz="2800" dirty="0">
              <a:latin typeface="Asia신명조" pitchFamily="18" charset="-127"/>
              <a:ea typeface="Asia신명조" pitchFamily="18" charset="-127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03" y="4449054"/>
            <a:ext cx="2633342" cy="1559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그룹 14"/>
          <p:cNvGrpSpPr/>
          <p:nvPr/>
        </p:nvGrpSpPr>
        <p:grpSpPr>
          <a:xfrm>
            <a:off x="778981" y="2958207"/>
            <a:ext cx="2581345" cy="553661"/>
            <a:chOff x="778981" y="2958207"/>
            <a:chExt cx="2581345" cy="553661"/>
          </a:xfrm>
        </p:grpSpPr>
        <p:grpSp>
          <p:nvGrpSpPr>
            <p:cNvPr id="18" name="그룹 17"/>
            <p:cNvGrpSpPr/>
            <p:nvPr/>
          </p:nvGrpSpPr>
          <p:grpSpPr>
            <a:xfrm>
              <a:off x="778981" y="2958207"/>
              <a:ext cx="2581345" cy="553661"/>
              <a:chOff x="778981" y="2958207"/>
              <a:chExt cx="2581345" cy="553661"/>
            </a:xfrm>
          </p:grpSpPr>
          <p:pic>
            <p:nvPicPr>
              <p:cNvPr id="23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8981" y="2971868"/>
                <a:ext cx="2581345" cy="54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4" name="그룹 23"/>
              <p:cNvGrpSpPr/>
              <p:nvPr/>
            </p:nvGrpSpPr>
            <p:grpSpPr>
              <a:xfrm>
                <a:off x="1145209" y="2958207"/>
                <a:ext cx="331972" cy="264319"/>
                <a:chOff x="1459534" y="3717032"/>
                <a:chExt cx="331972" cy="264319"/>
              </a:xfrm>
            </p:grpSpPr>
            <p:sp>
              <p:nvSpPr>
                <p:cNvPr id="25" name="직사각형 24"/>
                <p:cNvSpPr/>
                <p:nvPr/>
              </p:nvSpPr>
              <p:spPr>
                <a:xfrm>
                  <a:off x="1459534" y="3717032"/>
                  <a:ext cx="325958" cy="2643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pic>
              <p:nvPicPr>
                <p:cNvPr id="26" name="Picture 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1470" y="3733769"/>
                  <a:ext cx="320036" cy="2394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sp>
          <p:nvSpPr>
            <p:cNvPr id="19" name="직사각형 18"/>
            <p:cNvSpPr/>
            <p:nvPr/>
          </p:nvSpPr>
          <p:spPr>
            <a:xfrm>
              <a:off x="778981" y="2958207"/>
              <a:ext cx="333827" cy="2594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0" name="그림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635" y="839176"/>
            <a:ext cx="2311878" cy="1454012"/>
          </a:xfrm>
          <a:prstGeom prst="rect">
            <a:avLst/>
          </a:prstGeom>
        </p:spPr>
      </p:pic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2473395"/>
              </p:ext>
            </p:extLst>
          </p:nvPr>
        </p:nvGraphicFramePr>
        <p:xfrm>
          <a:off x="3739654" y="2714823"/>
          <a:ext cx="5040560" cy="38811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0094"/>
                <a:gridCol w="1221953"/>
                <a:gridCol w="2978513"/>
              </a:tblGrid>
              <a:tr h="87497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550" b="0" i="0" u="none" strike="noStrike" dirty="0" smtClean="0">
                          <a:effectLst/>
                          <a:latin typeface="+mj-lt"/>
                        </a:rPr>
                        <a:t>System Structure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50" b="0" i="0" u="none" strike="noStrike" dirty="0" smtClean="0">
                          <a:effectLst/>
                          <a:latin typeface="+mj-lt"/>
                        </a:rPr>
                        <a:t>DSP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50" b="0" i="0" u="none" strike="noStrike" dirty="0" smtClean="0">
                          <a:effectLst/>
                          <a:latin typeface="+mj-lt"/>
                        </a:rPr>
                        <a:t>Embedded RTOS, DSP(Hi3516C V300)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50" b="0" i="0" u="none" strike="noStrike" dirty="0" smtClean="0">
                          <a:effectLst/>
                          <a:latin typeface="+mj-lt"/>
                        </a:rPr>
                        <a:t>Sensor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50" b="0" i="0" u="none" strike="noStrike" dirty="0" smtClean="0">
                          <a:effectLst/>
                          <a:latin typeface="+mj-lt"/>
                        </a:rPr>
                        <a:t>1/2.8" CMOS sensor(SONY IMX290)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rowSpan="5">
                  <a:txBody>
                    <a:bodyPr/>
                    <a:lstStyle/>
                    <a:p>
                      <a:pPr algn="l" fontAlgn="ctr"/>
                      <a:r>
                        <a:rPr lang="en-US" sz="550" b="0" i="0" u="none" strike="noStrike" dirty="0" smtClean="0">
                          <a:effectLst/>
                          <a:latin typeface="+mj-lt"/>
                        </a:rPr>
                        <a:t>Video Encoding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550" b="0" i="0" u="none" strike="noStrike" dirty="0" smtClean="0">
                          <a:effectLst/>
                          <a:latin typeface="+mj-lt"/>
                        </a:rPr>
                        <a:t>Video Encoding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H.265/ H.264High Profile/Main Profile/Base Line Profile/ MJPEG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H.265+/H.264High Profile+/Main Profile+/Base </a:t>
                      </a:r>
                      <a:r>
                        <a:rPr lang="en-US" altLang="ko-KR" sz="55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LineProfile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+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0075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Maximum Image Output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Main stream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：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1920*1080@25/30fps ; Auxiliary stream 1: 704*576@25/30fps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Auxiliary stream 2: 1280*720@25/30fps 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Streaming transmission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Three stream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Video Bite rate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32Kbps~8MKbps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rowSpan="9">
                  <a:txBody>
                    <a:bodyPr/>
                    <a:lstStyle/>
                    <a:p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Image</a:t>
                      </a:r>
                    </a:p>
                    <a:p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Enhancement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Min. illumination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Color0.01Lux@F1.2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AGC ON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）； 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Black and white0.001Lux@F1.2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AGC ON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）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Electronic shutter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Auto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1/25 to 1/10000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）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Day/Night switch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Color/B&amp;W/Light sensitive switch/Mixed mode switch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DNR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2D and 3D DNR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WDR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Support true WDR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Video Adjust</a:t>
                      </a:r>
                      <a:endParaRPr lang="en-US" altLang="ko-KR" sz="550" b="0" i="0" u="none" strike="noStrike" dirty="0" smtClean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Sharpness, Brightness, Saturation, Contrast, </a:t>
                      </a:r>
                      <a:r>
                        <a:rPr lang="en-US" altLang="ko-KR" sz="55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chroma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adjustable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Image model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Transparent /real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Color pattern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Standard /gorgeous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0075"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Corridor pattern / Backlight- compensation </a:t>
                      </a:r>
                      <a:r>
                        <a:rPr lang="en-US" altLang="ko-KR" sz="550" b="0" i="0" u="none" strike="noStrike" kern="1200" baseline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/ Anti-fog</a:t>
                      </a:r>
                      <a:endParaRPr lang="en-US" altLang="ko-KR" sz="550" b="0" i="0" u="none" strike="noStrike" dirty="0" smtClean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Support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0075">
                <a:tc rowSpan="7"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Interfaces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Signal interface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One photosensitive resistance signal interface, one IR_CUT drive interface support photo resistance signal links to IR-CUT and IR light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2652"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Smart IR / Reset interface / CVBS interface / USB interface / Network light interface</a:t>
                      </a:r>
                      <a:endParaRPr lang="en-US" altLang="ko-KR" sz="550" b="0" i="0" u="none" strike="noStrike" dirty="0" smtClean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One Port</a:t>
                      </a:r>
                      <a:endParaRPr lang="en-US" altLang="ko-KR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Audio interface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One audio in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One audio out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Alarm interface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One alarm in</a:t>
                      </a:r>
                      <a:endParaRPr lang="en-US" altLang="ko-KR" sz="550" b="0" i="0" u="none" strike="noStrike" dirty="0" smtClean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Power interface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One DC12V power input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POE interface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One Extended Interface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Network interface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One RJ45 10/100M Port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rowSpan="10"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Functions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Motion detection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Multiple detection zones, variable sensitivity levels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Capture function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JPEG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capture resolution is the max coding resolution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Security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Password protection and water marker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0075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OSD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Support Channel Name and Time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custom character superposition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image overlay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Smart function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Perimeter Intrusion Detection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Smart alarm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Network abnormal, cover alarm etc.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Storage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Support FTP storage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Smart function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Perimeter Intrusion Detection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0075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Protocol support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TCP/IP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UDP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HTTP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IGMP 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ICMP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DHCP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RTP/RTSP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DNS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DDNS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FTP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</a:p>
                    <a:p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NTP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PPPOE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UPNP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SMTP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SNMP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Interface protocol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ONVIF/CGI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General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Power Supply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DC12V/POE(-P)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497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Power Consumption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&lt;1W (without infrared lamp board)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0075">
                <a:tc vMerge="1"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Lightning Protection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Power , network, POE all lightning protection, meets with standard GB/T17626.5</a:t>
                      </a:r>
                      <a:r>
                        <a:rPr lang="ko-KR" altLang="en-US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ko-KR" sz="55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and IEC61000-4-5</a:t>
                      </a:r>
                      <a:endParaRPr lang="en-US" sz="55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4564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581</TotalTime>
  <Words>399</Words>
  <Application>Microsoft Office PowerPoint</Application>
  <PresentationFormat>화면 슬라이드 쇼(4:3)</PresentationFormat>
  <Paragraphs>86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design</dc:creator>
  <cp:lastModifiedBy>Windows 사용자</cp:lastModifiedBy>
  <cp:revision>49</cp:revision>
  <dcterms:created xsi:type="dcterms:W3CDTF">2016-02-23T04:54:37Z</dcterms:created>
  <dcterms:modified xsi:type="dcterms:W3CDTF">2018-10-15T07:03:12Z</dcterms:modified>
</cp:coreProperties>
</file>