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85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6563" y="752601"/>
            <a:ext cx="199707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15" dirty="0">
                <a:latin typeface="Arial"/>
                <a:cs typeface="Arial"/>
              </a:rPr>
              <a:t>C </a:t>
            </a:r>
            <a:r>
              <a:rPr sz="2600" b="1" spc="-50" dirty="0">
                <a:latin typeface="Arial"/>
                <a:cs typeface="Arial"/>
              </a:rPr>
              <a:t>A </a:t>
            </a:r>
            <a:r>
              <a:rPr sz="2600" b="1" spc="345" dirty="0">
                <a:latin typeface="Arial"/>
                <a:cs typeface="Arial"/>
              </a:rPr>
              <a:t>M </a:t>
            </a:r>
            <a:r>
              <a:rPr sz="2600" b="1" spc="-335" dirty="0">
                <a:latin typeface="Arial"/>
                <a:cs typeface="Arial"/>
              </a:rPr>
              <a:t>E </a:t>
            </a:r>
            <a:r>
              <a:rPr sz="2600" b="1" spc="-180" dirty="0">
                <a:latin typeface="Arial"/>
                <a:cs typeface="Arial"/>
              </a:rPr>
              <a:t>R</a:t>
            </a:r>
            <a:r>
              <a:rPr sz="2600" b="1" spc="240" dirty="0">
                <a:latin typeface="Arial"/>
                <a:cs typeface="Arial"/>
              </a:rPr>
              <a:t> </a:t>
            </a:r>
            <a:r>
              <a:rPr sz="2600" b="1" spc="-50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819629"/>
              </p:ext>
            </p:extLst>
          </p:nvPr>
        </p:nvGraphicFramePr>
        <p:xfrm>
          <a:off x="359536" y="1373250"/>
          <a:ext cx="6708774" cy="7711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085"/>
                <a:gridCol w="1771650"/>
                <a:gridCol w="1771650"/>
                <a:gridCol w="1052194"/>
                <a:gridCol w="1052195"/>
              </a:tblGrid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ITEM</a:t>
                      </a:r>
                      <a:endParaRPr sz="900" dirty="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25" dirty="0">
                          <a:latin typeface="Arial"/>
                          <a:cs typeface="Arial"/>
                        </a:rPr>
                        <a:t>Fixed </a:t>
                      </a:r>
                      <a:r>
                        <a:rPr sz="900" b="1" spc="-50" dirty="0">
                          <a:latin typeface="Arial"/>
                          <a:cs typeface="Arial"/>
                        </a:rPr>
                        <a:t>Lens </a:t>
                      </a:r>
                      <a:r>
                        <a:rPr sz="900" b="1" spc="-20" dirty="0">
                          <a:latin typeface="Arial"/>
                          <a:cs typeface="Arial"/>
                        </a:rPr>
                        <a:t>IR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Bullet</a:t>
                      </a:r>
                      <a:r>
                        <a:rPr sz="900" b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25" dirty="0">
                          <a:latin typeface="Arial"/>
                          <a:cs typeface="Arial"/>
                        </a:rPr>
                        <a:t>Fixed </a:t>
                      </a:r>
                      <a:r>
                        <a:rPr sz="900" b="1" spc="-50" dirty="0">
                          <a:latin typeface="Arial"/>
                          <a:cs typeface="Arial"/>
                        </a:rPr>
                        <a:t>Lens </a:t>
                      </a:r>
                      <a:r>
                        <a:rPr sz="900" b="1" spc="-20" dirty="0">
                          <a:latin typeface="Arial"/>
                          <a:cs typeface="Arial"/>
                        </a:rPr>
                        <a:t>IR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Bullet</a:t>
                      </a:r>
                      <a:r>
                        <a:rPr sz="900" b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25" dirty="0">
                          <a:latin typeface="Arial"/>
                          <a:cs typeface="Arial"/>
                        </a:rPr>
                        <a:t>Fixed </a:t>
                      </a:r>
                      <a:r>
                        <a:rPr sz="900" b="1" spc="-50" dirty="0">
                          <a:latin typeface="Arial"/>
                          <a:cs typeface="Arial"/>
                        </a:rPr>
                        <a:t>Lens </a:t>
                      </a:r>
                      <a:r>
                        <a:rPr sz="900" b="1" spc="-20" dirty="0">
                          <a:latin typeface="Arial"/>
                          <a:cs typeface="Arial"/>
                        </a:rPr>
                        <a:t>IR 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Dome</a:t>
                      </a:r>
                      <a:r>
                        <a:rPr sz="900" b="1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Camera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252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900" spc="-95" dirty="0">
                          <a:latin typeface="Arial Black"/>
                          <a:cs typeface="Arial Black"/>
                        </a:rPr>
                        <a:t>Housing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20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9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ATC-A286FU-36W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ATC-A256FC-36W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ATC-A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386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36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ATC-A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356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36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15" dirty="0">
                          <a:latin typeface="Arial"/>
                          <a:cs typeface="Arial"/>
                        </a:rPr>
                        <a:t>Resolution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20" dirty="0">
                          <a:latin typeface="Arial"/>
                          <a:cs typeface="Arial"/>
                        </a:rPr>
                        <a:t>2MP/1080P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25" dirty="0">
                          <a:latin typeface="Arial"/>
                          <a:cs typeface="Arial"/>
                        </a:rPr>
                        <a:t>5MP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20" dirty="0">
                          <a:latin typeface="Arial"/>
                          <a:cs typeface="Arial"/>
                        </a:rPr>
                        <a:t>2MP/1080P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25" dirty="0">
                          <a:latin typeface="Arial"/>
                          <a:cs typeface="Arial"/>
                        </a:rPr>
                        <a:t>5MP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Effective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30" dirty="0">
                          <a:latin typeface="Arial Black"/>
                          <a:cs typeface="Arial Black"/>
                        </a:rPr>
                        <a:t>Pixels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1920x1080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2592x1520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1920x1080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2592x1520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0" dirty="0">
                          <a:latin typeface="Arial Black"/>
                          <a:cs typeface="Arial Black"/>
                        </a:rPr>
                        <a:t>ISP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NVP2470H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NVP2475H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NVP2470H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NVP2475H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BE8F"/>
                    </a:solidFill>
                  </a:tcPr>
                </a:tc>
              </a:tr>
              <a:tr h="41084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Image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20" dirty="0">
                          <a:latin typeface="Arial Black"/>
                          <a:cs typeface="Arial Black"/>
                        </a:rPr>
                        <a:t>Sensor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6260" marR="535940" indent="133985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GC2023  </a:t>
                      </a:r>
                      <a:r>
                        <a:rPr sz="900" spc="-75" dirty="0">
                          <a:latin typeface="Arial Black"/>
                          <a:cs typeface="Arial Black"/>
                        </a:rPr>
                        <a:t>1/2.7"</a:t>
                      </a:r>
                      <a:r>
                        <a:rPr sz="900" spc="-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0075" marR="579120" indent="100330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SC5035  </a:t>
                      </a:r>
                      <a:r>
                        <a:rPr sz="900" spc="-55" dirty="0">
                          <a:latin typeface="Arial Black"/>
                          <a:cs typeface="Arial Black"/>
                        </a:rPr>
                        <a:t>1/3"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marR="177165" indent="133985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GC2023  </a:t>
                      </a:r>
                      <a:r>
                        <a:rPr sz="900" spc="-75" dirty="0">
                          <a:latin typeface="Arial Black"/>
                          <a:cs typeface="Arial Black"/>
                        </a:rPr>
                        <a:t>1/2.7"</a:t>
                      </a:r>
                      <a:r>
                        <a:rPr sz="900" spc="-5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9395" marR="220345" indent="100330">
                        <a:lnSpc>
                          <a:spcPct val="126699"/>
                        </a:lnSpc>
                        <a:spcBef>
                          <a:spcPts val="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SC5035  </a:t>
                      </a:r>
                      <a:r>
                        <a:rPr sz="900" spc="-55" dirty="0">
                          <a:latin typeface="Arial Black"/>
                          <a:cs typeface="Arial Black"/>
                        </a:rPr>
                        <a:t>1/3"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CMOS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Frame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25" dirty="0">
                          <a:latin typeface="Arial Black"/>
                          <a:cs typeface="Arial Black"/>
                        </a:rPr>
                        <a:t>Rate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0" dirty="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sz="900" spc="105" dirty="0">
                          <a:latin typeface="Arial Black"/>
                          <a:cs typeface="Arial Black"/>
                        </a:rPr>
                        <a:t>/ </a:t>
                      </a:r>
                      <a:r>
                        <a:rPr sz="900" spc="-130" dirty="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sz="900" spc="-3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0" dirty="0" smtClean="0">
                          <a:latin typeface="Arial Black"/>
                          <a:cs typeface="Arial Black"/>
                        </a:rPr>
                        <a:t>30fps</a:t>
                      </a:r>
                      <a:endParaRPr sz="900" dirty="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0" dirty="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sz="900" spc="105" dirty="0">
                          <a:latin typeface="Arial Black"/>
                          <a:cs typeface="Arial Black"/>
                        </a:rPr>
                        <a:t>/ </a:t>
                      </a:r>
                      <a:r>
                        <a:rPr sz="900" spc="-130" dirty="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sz="900" spc="-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30fps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30" dirty="0">
                          <a:latin typeface="Arial Black"/>
                          <a:cs typeface="Arial Black"/>
                        </a:rPr>
                        <a:t>PAL: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25fps </a:t>
                      </a:r>
                      <a:r>
                        <a:rPr sz="900" spc="105" dirty="0">
                          <a:latin typeface="Arial Black"/>
                          <a:cs typeface="Arial Black"/>
                        </a:rPr>
                        <a:t>/ </a:t>
                      </a:r>
                      <a:r>
                        <a:rPr sz="900" spc="-130" dirty="0">
                          <a:latin typeface="Arial Black"/>
                          <a:cs typeface="Arial Black"/>
                        </a:rPr>
                        <a:t>NTSC:</a:t>
                      </a:r>
                      <a:r>
                        <a:rPr sz="900" spc="-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0" dirty="0" smtClean="0">
                          <a:latin typeface="Arial Black"/>
                          <a:cs typeface="Arial Black"/>
                        </a:rPr>
                        <a:t>30fps</a:t>
                      </a:r>
                      <a:endParaRPr sz="900" dirty="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5" dirty="0">
                          <a:latin typeface="Arial Black"/>
                          <a:cs typeface="Arial Black"/>
                        </a:rPr>
                        <a:t>Lens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Synchronization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Internal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95" dirty="0">
                          <a:latin typeface="Arial Black"/>
                          <a:cs typeface="Arial Black"/>
                        </a:rPr>
                        <a:t>Video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Output</a:t>
                      </a:r>
                      <a:r>
                        <a:rPr sz="900" spc="-1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14" dirty="0">
                          <a:latin typeface="Arial Black"/>
                          <a:cs typeface="Arial Black"/>
                        </a:rPr>
                        <a:t>(BNC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5" dirty="0">
                          <a:latin typeface="Arial Black"/>
                          <a:cs typeface="Arial Black"/>
                        </a:rPr>
                        <a:t>1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5" dirty="0">
                          <a:latin typeface="Arial Black"/>
                          <a:cs typeface="Arial Black"/>
                        </a:rPr>
                        <a:t>1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05" dirty="0">
                          <a:latin typeface="Arial Black"/>
                          <a:cs typeface="Arial Black"/>
                        </a:rPr>
                        <a:t>1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Channel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Hybrid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Output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0" dirty="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5" dirty="0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0" dirty="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5" dirty="0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0" dirty="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5" dirty="0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0" dirty="0">
                          <a:latin typeface="Arial Black"/>
                          <a:cs typeface="Arial Black"/>
                        </a:rPr>
                        <a:t>TVI</a:t>
                      </a:r>
                      <a:r>
                        <a:rPr sz="9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5" dirty="0">
                          <a:latin typeface="Arial Black"/>
                          <a:cs typeface="Arial Black"/>
                        </a:rPr>
                        <a:t>Only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Day </a:t>
                      </a:r>
                      <a:r>
                        <a:rPr sz="900" spc="-65" dirty="0">
                          <a:latin typeface="Arial Black"/>
                          <a:cs typeface="Arial Black"/>
                        </a:rPr>
                        <a:t>&amp;</a:t>
                      </a:r>
                      <a:r>
                        <a:rPr sz="900" spc="-10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Night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5" dirty="0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sz="900" spc="-120" dirty="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sz="900" spc="-90" dirty="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sz="900" spc="-114" dirty="0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sz="900" spc="-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35" dirty="0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5" dirty="0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sz="900" spc="-120" dirty="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sz="900" spc="-90" dirty="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sz="900" spc="-114" dirty="0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sz="900" spc="-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35" dirty="0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35" dirty="0">
                          <a:latin typeface="Arial Black"/>
                          <a:cs typeface="Arial Black"/>
                        </a:rPr>
                        <a:t>IR </a:t>
                      </a:r>
                      <a:r>
                        <a:rPr sz="900" spc="-120" dirty="0">
                          <a:latin typeface="Arial Black"/>
                          <a:cs typeface="Arial Black"/>
                        </a:rPr>
                        <a:t>cut </a:t>
                      </a:r>
                      <a:r>
                        <a:rPr sz="900" spc="-90" dirty="0">
                          <a:latin typeface="Arial Black"/>
                          <a:cs typeface="Arial Black"/>
                        </a:rPr>
                        <a:t>filter </a:t>
                      </a:r>
                      <a:r>
                        <a:rPr sz="900" spc="-114" dirty="0">
                          <a:latin typeface="Arial Black"/>
                          <a:cs typeface="Arial Black"/>
                        </a:rPr>
                        <a:t>with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auto</a:t>
                      </a:r>
                      <a:r>
                        <a:rPr sz="900" spc="-3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35" dirty="0">
                          <a:latin typeface="Arial Black"/>
                          <a:cs typeface="Arial Black"/>
                        </a:rPr>
                        <a:t>switch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35" dirty="0">
                          <a:latin typeface="Arial Black"/>
                          <a:cs typeface="Arial Black"/>
                        </a:rPr>
                        <a:t>IR</a:t>
                      </a:r>
                      <a:r>
                        <a:rPr sz="900" spc="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40" dirty="0">
                          <a:latin typeface="Arial Black"/>
                          <a:cs typeface="Arial Black"/>
                        </a:rPr>
                        <a:t>LED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12pcs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sz="900" spc="-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45" dirty="0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18pcs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sz="900" spc="-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45" dirty="0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2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18pcs </a:t>
                      </a:r>
                      <a:r>
                        <a:rPr sz="900" spc="-80" dirty="0">
                          <a:latin typeface="Arial Black"/>
                          <a:cs typeface="Arial Black"/>
                        </a:rPr>
                        <a:t>SMD</a:t>
                      </a:r>
                      <a:r>
                        <a:rPr sz="900" spc="-4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45" dirty="0">
                          <a:latin typeface="Arial Black"/>
                          <a:cs typeface="Arial Black"/>
                        </a:rPr>
                        <a:t>LEDs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45" dirty="0">
                          <a:latin typeface="Arial Black"/>
                          <a:cs typeface="Arial Black"/>
                        </a:rPr>
                        <a:t>LENS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3.6mm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95" dirty="0">
                          <a:latin typeface="Arial Black"/>
                          <a:cs typeface="Arial Black"/>
                        </a:rPr>
                        <a:t>DNR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3D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2D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3D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2D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Power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L="28575">
                        <a:lnSpc>
                          <a:spcPts val="1030"/>
                        </a:lnSpc>
                        <a:spcBef>
                          <a:spcPts val="285"/>
                        </a:spcBef>
                      </a:pPr>
                      <a:r>
                        <a:rPr sz="900" spc="-95" dirty="0">
                          <a:latin typeface="Arial Black"/>
                          <a:cs typeface="Arial Black"/>
                        </a:rPr>
                        <a:t>Consumption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sz="900" spc="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sz="900" spc="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Max</a:t>
                      </a:r>
                      <a:r>
                        <a:rPr sz="900" spc="1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4.2W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R="397510" algn="ctr">
                        <a:lnSpc>
                          <a:spcPct val="100000"/>
                        </a:lnSpc>
                      </a:pPr>
                      <a:r>
                        <a:rPr sz="900" spc="-80" dirty="0">
                          <a:latin typeface="Arial Black"/>
                          <a:cs typeface="Arial Black"/>
                        </a:rPr>
                        <a:t>Working</a:t>
                      </a:r>
                      <a:endParaRPr sz="900">
                        <a:latin typeface="Arial Black"/>
                        <a:cs typeface="Arial Black"/>
                      </a:endParaRPr>
                    </a:p>
                    <a:p>
                      <a:pPr marR="344805" algn="ctr">
                        <a:lnSpc>
                          <a:spcPts val="1025"/>
                        </a:lnSpc>
                        <a:spcBef>
                          <a:spcPts val="285"/>
                        </a:spcBef>
                      </a:pPr>
                      <a:r>
                        <a:rPr sz="900" spc="-105" dirty="0">
                          <a:latin typeface="Arial Black"/>
                          <a:cs typeface="Arial Black"/>
                        </a:rPr>
                        <a:t>Environment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40" dirty="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sz="900" spc="-155" dirty="0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sz="900" spc="-100" dirty="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sz="900" spc="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25" dirty="0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40" dirty="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sz="900" spc="-155" dirty="0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sz="900" spc="-100" dirty="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sz="900" spc="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25" dirty="0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40" dirty="0">
                          <a:latin typeface="Arial Black"/>
                          <a:cs typeface="Arial Black"/>
                        </a:rPr>
                        <a:t>-10°C~+55°C/ </a:t>
                      </a:r>
                      <a:r>
                        <a:rPr sz="900" spc="-155" dirty="0">
                          <a:latin typeface="Arial Black"/>
                          <a:cs typeface="Arial Black"/>
                        </a:rPr>
                        <a:t>Less </a:t>
                      </a:r>
                      <a:r>
                        <a:rPr sz="900" spc="-100" dirty="0">
                          <a:latin typeface="Arial Black"/>
                          <a:cs typeface="Arial Black"/>
                        </a:rPr>
                        <a:t>than</a:t>
                      </a:r>
                      <a:r>
                        <a:rPr sz="900" spc="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25" dirty="0">
                          <a:latin typeface="Arial Black"/>
                          <a:cs typeface="Arial Black"/>
                        </a:rPr>
                        <a:t>95%RH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0" dirty="0">
                          <a:latin typeface="Arial Black"/>
                          <a:cs typeface="Arial Black"/>
                        </a:rPr>
                        <a:t>Power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latin typeface="Arial Black"/>
                          <a:cs typeface="Arial Black"/>
                        </a:rPr>
                        <a:t>Supply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00" dirty="0">
                          <a:latin typeface="Arial Black"/>
                          <a:cs typeface="Arial Black"/>
                        </a:rPr>
                        <a:t>DC12V±10%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68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10" dirty="0">
                          <a:latin typeface="Arial Black"/>
                          <a:cs typeface="Arial Black"/>
                        </a:rPr>
                        <a:t>Structure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Plastic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spc="-90" dirty="0">
                          <a:latin typeface="Arial Black"/>
                          <a:cs typeface="Arial Black"/>
                        </a:rPr>
                        <a:t>Metal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-125" dirty="0">
                          <a:latin typeface="Arial Black"/>
                          <a:cs typeface="Arial Black"/>
                        </a:rPr>
                        <a:t>Plastic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44170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900" spc="-85" dirty="0">
                          <a:latin typeface="Arial Black"/>
                          <a:cs typeface="Arial Black"/>
                        </a:rPr>
                        <a:t>Waterproof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IP66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665732" y="1795271"/>
            <a:ext cx="1217676" cy="928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2423" y="1871471"/>
            <a:ext cx="1359408" cy="861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52052" y="1810842"/>
            <a:ext cx="769357" cy="94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8912" y="818387"/>
            <a:ext cx="885444" cy="2971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203</Words>
  <Application>Microsoft Office PowerPoint</Application>
  <PresentationFormat>사용자 지정</PresentationFormat>
  <Paragraphs>92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Theme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AHD all-in-one</dc:title>
  <dc:creator>Michael Hsieh</dc:creator>
  <cp:lastModifiedBy>Windows 사용자</cp:lastModifiedBy>
  <cp:revision>1</cp:revision>
  <dcterms:created xsi:type="dcterms:W3CDTF">2018-09-03T07:41:25Z</dcterms:created>
  <dcterms:modified xsi:type="dcterms:W3CDTF">2018-09-04T09:14:23Z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2018-08-17T00:00:00Z</vt:filetime>
  </property>
  <property fmtid="{D5CDD505-2E9C-101B-9397-08002B2CF9AE}" pid="3" name="Creator">
    <vt:lpwstr>Microsoft® Excel® 2010</vt:lpwstr>
  </property>
  <property fmtid="{D5CDD505-2E9C-101B-9397-08002B2CF9AE}" pid="4" name="LastSaved">
    <vt:filetime>2018-09-03T00:00:00Z</vt:filetime>
  </property>
</Properties>
</file>